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59" r:id="rId5"/>
    <p:sldId id="257" r:id="rId6"/>
    <p:sldId id="310" r:id="rId7"/>
    <p:sldId id="368" r:id="rId8"/>
    <p:sldId id="270" r:id="rId9"/>
    <p:sldId id="326" r:id="rId10"/>
    <p:sldId id="356" r:id="rId11"/>
    <p:sldId id="316" r:id="rId12"/>
    <p:sldId id="359" r:id="rId13"/>
    <p:sldId id="360" r:id="rId14"/>
    <p:sldId id="361" r:id="rId15"/>
    <p:sldId id="364" r:id="rId16"/>
    <p:sldId id="365" r:id="rId17"/>
    <p:sldId id="366" r:id="rId18"/>
    <p:sldId id="320" r:id="rId19"/>
    <p:sldId id="371" r:id="rId20"/>
    <p:sldId id="266" r:id="rId21"/>
    <p:sldId id="267" r:id="rId22"/>
    <p:sldId id="268" r:id="rId23"/>
    <p:sldId id="269" r:id="rId24"/>
    <p:sldId id="362" r:id="rId25"/>
    <p:sldId id="271" r:id="rId26"/>
    <p:sldId id="272" r:id="rId27"/>
    <p:sldId id="273" r:id="rId28"/>
    <p:sldId id="274" r:id="rId29"/>
    <p:sldId id="275" r:id="rId30"/>
    <p:sldId id="276" r:id="rId31"/>
    <p:sldId id="277" r:id="rId32"/>
    <p:sldId id="278" r:id="rId33"/>
    <p:sldId id="279" r:id="rId34"/>
    <p:sldId id="280" r:id="rId35"/>
    <p:sldId id="363" r:id="rId36"/>
    <p:sldId id="367" r:id="rId37"/>
    <p:sldId id="351" r:id="rId38"/>
    <p:sldId id="370" r:id="rId39"/>
    <p:sldId id="26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542C4-E197-BBC8-9321-0C67F72AD076}" v="16" dt="2024-01-09T00:44:43.651"/>
    <p1510:client id="{45C59233-5BF4-ABF2-3138-9983F3FDA27C}" v="4" dt="2024-01-09T00:37:16.086"/>
    <p1510:client id="{69D5860F-B631-8C24-0E12-ABEE8385D136}" v="13" dt="2024-01-08T17:41:07.339"/>
    <p1510:client id="{700B1C63-B8FF-1CCA-DF4B-3D32D27999FB}" v="5" dt="2024-01-09T00:30:16.111"/>
    <p1510:client id="{91A85A3A-6BA8-81D1-54BE-424BA1D35977}" v="6" dt="2024-01-09T01:02:01.540"/>
    <p1510:client id="{971D8A74-6091-8912-F85A-3F68DD5DF759}" v="1" dt="2024-01-09T00:29:25.844"/>
    <p1510:client id="{DB164DDB-B070-4EF4-857F-1DD1EC53BE95}" v="365" vWet="367" dt="2024-01-09T00:42:21.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055240f80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2055240f80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f01d02d16d_0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1f01d02d16d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59c026b6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59c026b6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g2059c026b6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059c026b68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059c026b68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059c026b68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059c026b68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059c026b68_0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2059c026b68_0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059c026b68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059c026b68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2059c026b68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f0427ad8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f0427ad8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1f0427ad82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55240f805_0_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055240f805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55240f805_13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2055240f805_13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5bca8bbf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205bca8bb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5bca8bbf0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05bca8bbf0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01d02d16d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1f01d02d16d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f01d02d16d_0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1f01d02d16d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1/9/2024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1/9/2024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6"/>
          <p:cNvSpPr txBox="1">
            <a:spLocks noGrp="1"/>
          </p:cNvSpPr>
          <p:nvPr>
            <p:ph type="dt" idx="10"/>
          </p:nvPr>
        </p:nvSpPr>
        <p:spPr>
          <a:xfrm>
            <a:off x="838200" y="6565258"/>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6"/>
          <p:cNvSpPr txBox="1">
            <a:spLocks noGrp="1"/>
          </p:cNvSpPr>
          <p:nvPr>
            <p:ph type="ftr" idx="11"/>
          </p:nvPr>
        </p:nvSpPr>
        <p:spPr>
          <a:xfrm>
            <a:off x="4038600" y="6565258"/>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16"/>
          <p:cNvSpPr txBox="1">
            <a:spLocks noGrp="1"/>
          </p:cNvSpPr>
          <p:nvPr>
            <p:ph type="sldNum" idx="12"/>
          </p:nvPr>
        </p:nvSpPr>
        <p:spPr>
          <a:xfrm>
            <a:off x="9156511" y="6572127"/>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1" name="Google Shape;31;p16"/>
          <p:cNvSpPr txBox="1">
            <a:spLocks noGrp="1"/>
          </p:cNvSpPr>
          <p:nvPr>
            <p:ph type="title"/>
          </p:nvPr>
        </p:nvSpPr>
        <p:spPr>
          <a:xfrm>
            <a:off x="313436" y="78614"/>
            <a:ext cx="11565128"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6"/>
          <p:cNvSpPr txBox="1">
            <a:spLocks noGrp="1"/>
          </p:cNvSpPr>
          <p:nvPr>
            <p:ph type="body" idx="1"/>
          </p:nvPr>
        </p:nvSpPr>
        <p:spPr>
          <a:xfrm>
            <a:off x="313267" y="963168"/>
            <a:ext cx="11565467" cy="513283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5502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313436" y="78614"/>
            <a:ext cx="11565128"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18"/>
          <p:cNvSpPr txBox="1">
            <a:spLocks noGrp="1"/>
          </p:cNvSpPr>
          <p:nvPr>
            <p:ph type="body" idx="1"/>
          </p:nvPr>
        </p:nvSpPr>
        <p:spPr>
          <a:xfrm>
            <a:off x="794512" y="1533017"/>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8"/>
          <p:cNvSpPr txBox="1">
            <a:spLocks noGrp="1"/>
          </p:cNvSpPr>
          <p:nvPr>
            <p:ph type="body" idx="2"/>
          </p:nvPr>
        </p:nvSpPr>
        <p:spPr>
          <a:xfrm>
            <a:off x="6185408" y="1533017"/>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18"/>
          <p:cNvSpPr txBox="1">
            <a:spLocks noGrp="1"/>
          </p:cNvSpPr>
          <p:nvPr>
            <p:ph type="dt" idx="10"/>
          </p:nvPr>
        </p:nvSpPr>
        <p:spPr>
          <a:xfrm>
            <a:off x="838200" y="6565258"/>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18"/>
          <p:cNvSpPr txBox="1">
            <a:spLocks noGrp="1"/>
          </p:cNvSpPr>
          <p:nvPr>
            <p:ph type="ftr" idx="11"/>
          </p:nvPr>
        </p:nvSpPr>
        <p:spPr>
          <a:xfrm>
            <a:off x="4038600" y="6565258"/>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18"/>
          <p:cNvSpPr txBox="1">
            <a:spLocks noGrp="1"/>
          </p:cNvSpPr>
          <p:nvPr>
            <p:ph type="sldNum" idx="12"/>
          </p:nvPr>
        </p:nvSpPr>
        <p:spPr>
          <a:xfrm>
            <a:off x="9156511" y="6572127"/>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6250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1/9/2024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1/9/2024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10F4C12A-1F16-2015-8359-6246DDB61F77}"/>
              </a:ext>
            </a:extLst>
          </p:cNvPr>
          <p:cNvSpPr>
            <a:spLocks noGrp="1"/>
          </p:cNvSpPr>
          <p:nvPr>
            <p:ph type="title"/>
          </p:nvPr>
        </p:nvSpPr>
        <p:spPr/>
        <p:txBody>
          <a:bodyPr/>
          <a:lstStyle/>
          <a:p>
            <a:r>
              <a:rPr lang="vi-VN">
                <a:latin typeface="+mj-lt"/>
              </a:rPr>
              <a:t>2.</a:t>
            </a:r>
            <a:r>
              <a:rPr lang="en-US">
                <a:latin typeface="+mj-lt"/>
              </a:rPr>
              <a:t> </a:t>
            </a:r>
            <a:r>
              <a:rPr lang="en-US">
                <a:latin typeface="Time New Roman"/>
              </a:rPr>
              <a:t>Thuật toán quay lui </a:t>
            </a:r>
            <a:r>
              <a:rPr lang="vi-VN">
                <a:latin typeface="Time New Roman"/>
              </a:rPr>
              <a:t> </a:t>
            </a:r>
          </a:p>
        </p:txBody>
      </p:sp>
      <p:pic>
        <p:nvPicPr>
          <p:cNvPr id="6" name="Picture 5">
            <a:extLst>
              <a:ext uri="{FF2B5EF4-FFF2-40B4-BE49-F238E27FC236}">
                <a16:creationId xmlns:a16="http://schemas.microsoft.com/office/drawing/2014/main" id="{A01DF083-D8CA-C4EA-945C-09D91F9ED802}"/>
              </a:ext>
            </a:extLst>
          </p:cNvPr>
          <p:cNvPicPr>
            <a:picLocks noChangeAspect="1"/>
          </p:cNvPicPr>
          <p:nvPr/>
        </p:nvPicPr>
        <p:blipFill>
          <a:blip r:embed="rId2"/>
          <a:stretch>
            <a:fillRect/>
          </a:stretch>
        </p:blipFill>
        <p:spPr>
          <a:xfrm>
            <a:off x="1819342" y="1011759"/>
            <a:ext cx="8553315" cy="4834482"/>
          </a:xfrm>
          <a:prstGeom prst="rect">
            <a:avLst/>
          </a:prstGeom>
        </p:spPr>
      </p:pic>
    </p:spTree>
    <p:extLst>
      <p:ext uri="{BB962C8B-B14F-4D97-AF65-F5344CB8AC3E}">
        <p14:creationId xmlns:p14="http://schemas.microsoft.com/office/powerpoint/2010/main" val="152900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10F4C12A-1F16-2015-8359-6246DDB61F77}"/>
              </a:ext>
            </a:extLst>
          </p:cNvPr>
          <p:cNvSpPr>
            <a:spLocks noGrp="1"/>
          </p:cNvSpPr>
          <p:nvPr>
            <p:ph type="title"/>
          </p:nvPr>
        </p:nvSpPr>
        <p:spPr/>
        <p:txBody>
          <a:bodyPr/>
          <a:lstStyle/>
          <a:p>
            <a:r>
              <a:rPr lang="vi-VN">
                <a:latin typeface="+mj-lt"/>
              </a:rPr>
              <a:t>2.</a:t>
            </a:r>
            <a:r>
              <a:rPr lang="en-US">
                <a:latin typeface="+mj-lt"/>
              </a:rPr>
              <a:t> </a:t>
            </a:r>
            <a:r>
              <a:rPr lang="en-US" err="1">
                <a:latin typeface="Time New Roman"/>
              </a:rPr>
              <a:t>Thuật</a:t>
            </a:r>
            <a:r>
              <a:rPr lang="en-US">
                <a:latin typeface="Time New Roman"/>
              </a:rPr>
              <a:t> </a:t>
            </a:r>
            <a:r>
              <a:rPr lang="en-US" err="1">
                <a:latin typeface="Time New Roman"/>
              </a:rPr>
              <a:t>toán</a:t>
            </a:r>
            <a:r>
              <a:rPr lang="en-US">
                <a:latin typeface="Time New Roman"/>
              </a:rPr>
              <a:t> quay </a:t>
            </a:r>
            <a:r>
              <a:rPr lang="en-US" err="1">
                <a:latin typeface="Time New Roman"/>
              </a:rPr>
              <a:t>lui</a:t>
            </a:r>
            <a:r>
              <a:rPr lang="en-US">
                <a:latin typeface="Time New Roman"/>
              </a:rPr>
              <a:t> </a:t>
            </a:r>
            <a:r>
              <a:rPr lang="vi-VN">
                <a:latin typeface="Time New Roman"/>
              </a:rPr>
              <a:t> </a:t>
            </a:r>
          </a:p>
        </p:txBody>
      </p:sp>
      <p:sp>
        <p:nvSpPr>
          <p:cNvPr id="4" name="TextBox 3">
            <a:extLst>
              <a:ext uri="{FF2B5EF4-FFF2-40B4-BE49-F238E27FC236}">
                <a16:creationId xmlns:a16="http://schemas.microsoft.com/office/drawing/2014/main" id="{37239318-5834-C80C-C390-12E61C6567E0}"/>
              </a:ext>
            </a:extLst>
          </p:cNvPr>
          <p:cNvSpPr txBox="1"/>
          <p:nvPr/>
        </p:nvSpPr>
        <p:spPr>
          <a:xfrm>
            <a:off x="860323" y="1443266"/>
            <a:ext cx="10471354" cy="3416320"/>
          </a:xfrm>
          <a:prstGeom prst="rect">
            <a:avLst/>
          </a:prstGeom>
          <a:noFill/>
        </p:spPr>
        <p:txBody>
          <a:bodyPr wrap="square" rtlCol="0">
            <a:spAutoFit/>
          </a:bodyPr>
          <a:lstStyle/>
          <a:p>
            <a:pPr marL="342900" indent="-342900" algn="just">
              <a:buFont typeface="Arial" panose="020B0604020202020204" pitchFamily="34" charset="0"/>
              <a:buChar char="•"/>
            </a:pPr>
            <a:r>
              <a:rPr lang="vi-VN" sz="2400">
                <a:latin typeface="Time New Roman"/>
              </a:rPr>
              <a:t>Do đây là giải thuật chính xác nên thời gian chạy khá lớn với những đầu vào có kích thước lớn.</a:t>
            </a:r>
            <a:endParaRPr lang="en-US" sz="2400">
              <a:latin typeface="Time New Roman"/>
            </a:endParaRPr>
          </a:p>
          <a:p>
            <a:pPr marL="342900" indent="-342900" algn="just">
              <a:buFont typeface="Arial" panose="020B0604020202020204" pitchFamily="34" charset="0"/>
              <a:buChar char="•"/>
            </a:pPr>
            <a:endParaRPr lang="en-US" sz="2400">
              <a:latin typeface="Time New Roman"/>
            </a:endParaRPr>
          </a:p>
          <a:p>
            <a:pPr marL="342900" indent="-342900" algn="just">
              <a:buFont typeface="Arial" panose="020B0604020202020204" pitchFamily="34" charset="0"/>
              <a:buChar char="•"/>
            </a:pPr>
            <a:r>
              <a:rPr lang="vi-VN" sz="2400">
                <a:latin typeface="Time New Roman"/>
              </a:rPr>
              <a:t>Ngoài ra ban đầu thay vì chọn kíp thi từ tập {1, 2,.. N} như thuật toán hiện tại, nhóm có thử thực hiện gán trực tiếp cho mỗi môn học là kíp thi trong tập {1, 2, 3, 4}. Sau đó số ngày thi sẽ được tính dựa trên các kíp thi. Ví dụ với kíp 1 sẽ là số ngày nhỏ nhất cần để tổ chức sao cho không có 2 môn cùng ngày mà vi phạm ràng buộc. Bài toán khi đó sẽ được quy về bài toán tô màu đồ thị, là 1 bài toán NP-complete.</a:t>
            </a:r>
            <a:endParaRPr lang="en-US" sz="2400">
              <a:latin typeface="Time New Roman"/>
            </a:endParaRPr>
          </a:p>
        </p:txBody>
      </p:sp>
    </p:spTree>
    <p:extLst>
      <p:ext uri="{BB962C8B-B14F-4D97-AF65-F5344CB8AC3E}">
        <p14:creationId xmlns:p14="http://schemas.microsoft.com/office/powerpoint/2010/main" val="274141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DB5C6-C763-8FF0-5BF7-F3BCCF23F2A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E5440D0A-0622-7991-6AB0-3469529D7925}"/>
              </a:ext>
            </a:extLst>
          </p:cNvPr>
          <p:cNvSpPr>
            <a:spLocks noGrp="1"/>
          </p:cNvSpPr>
          <p:nvPr>
            <p:ph type="title"/>
          </p:nvPr>
        </p:nvSpPr>
        <p:spPr/>
        <p:txBody>
          <a:bodyPr/>
          <a:lstStyle/>
          <a:p>
            <a:r>
              <a:rPr lang="en-US"/>
              <a:t>3. Thuật </a:t>
            </a:r>
            <a:r>
              <a:rPr lang="en-US" err="1"/>
              <a:t>toán</a:t>
            </a:r>
            <a:r>
              <a:rPr lang="en-US"/>
              <a:t> CP</a:t>
            </a:r>
          </a:p>
        </p:txBody>
      </p:sp>
      <p:sp>
        <p:nvSpPr>
          <p:cNvPr id="4" name="Content Placeholder 3">
            <a:extLst>
              <a:ext uri="{FF2B5EF4-FFF2-40B4-BE49-F238E27FC236}">
                <a16:creationId xmlns:a16="http://schemas.microsoft.com/office/drawing/2014/main" id="{BC37077C-0886-FE7C-6989-BCA0BC11F774}"/>
              </a:ext>
            </a:extLst>
          </p:cNvPr>
          <p:cNvSpPr>
            <a:spLocks noGrp="1"/>
          </p:cNvSpPr>
          <p:nvPr>
            <p:ph sz="quarter" idx="13"/>
          </p:nvPr>
        </p:nvSpPr>
        <p:spPr/>
        <p:txBody>
          <a:bodyPr/>
          <a:lstStyle/>
          <a:p>
            <a:r>
              <a:rPr lang="en-US" err="1"/>
              <a:t>Biến</a:t>
            </a:r>
            <a:r>
              <a:rPr lang="en-US"/>
              <a:t>:</a:t>
            </a:r>
          </a:p>
        </p:txBody>
      </p:sp>
      <p:pic>
        <p:nvPicPr>
          <p:cNvPr id="6" name="Picture 5">
            <a:extLst>
              <a:ext uri="{FF2B5EF4-FFF2-40B4-BE49-F238E27FC236}">
                <a16:creationId xmlns:a16="http://schemas.microsoft.com/office/drawing/2014/main" id="{3FB96A50-EC0D-85A8-682C-F3664B2F1F35}"/>
              </a:ext>
            </a:extLst>
          </p:cNvPr>
          <p:cNvPicPr>
            <a:picLocks noChangeAspect="1"/>
          </p:cNvPicPr>
          <p:nvPr/>
        </p:nvPicPr>
        <p:blipFill>
          <a:blip r:embed="rId2"/>
          <a:stretch>
            <a:fillRect/>
          </a:stretch>
        </p:blipFill>
        <p:spPr>
          <a:xfrm>
            <a:off x="2019136" y="1133389"/>
            <a:ext cx="8472662" cy="4450288"/>
          </a:xfrm>
          <a:prstGeom prst="rect">
            <a:avLst/>
          </a:prstGeom>
        </p:spPr>
      </p:pic>
    </p:spTree>
    <p:extLst>
      <p:ext uri="{BB962C8B-B14F-4D97-AF65-F5344CB8AC3E}">
        <p14:creationId xmlns:p14="http://schemas.microsoft.com/office/powerpoint/2010/main" val="307963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A3952-3B84-78C8-861E-152F8884F357}"/>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50425713-5B96-A3ED-DD99-A3B431F137C6}"/>
              </a:ext>
            </a:extLst>
          </p:cNvPr>
          <p:cNvSpPr>
            <a:spLocks noGrp="1"/>
          </p:cNvSpPr>
          <p:nvPr>
            <p:ph type="title"/>
          </p:nvPr>
        </p:nvSpPr>
        <p:spPr/>
        <p:txBody>
          <a:bodyPr/>
          <a:lstStyle/>
          <a:p>
            <a:r>
              <a:rPr lang="en-US"/>
              <a:t>3.Thuật </a:t>
            </a:r>
            <a:r>
              <a:rPr lang="en-US" err="1"/>
              <a:t>toán</a:t>
            </a:r>
            <a:r>
              <a:rPr lang="en-US"/>
              <a:t> CP</a:t>
            </a:r>
          </a:p>
        </p:txBody>
      </p:sp>
      <p:sp>
        <p:nvSpPr>
          <p:cNvPr id="4" name="Content Placeholder 3">
            <a:extLst>
              <a:ext uri="{FF2B5EF4-FFF2-40B4-BE49-F238E27FC236}">
                <a16:creationId xmlns:a16="http://schemas.microsoft.com/office/drawing/2014/main" id="{1C4D8204-3746-881A-C449-270E47860B05}"/>
              </a:ext>
            </a:extLst>
          </p:cNvPr>
          <p:cNvSpPr>
            <a:spLocks noGrp="1"/>
          </p:cNvSpPr>
          <p:nvPr>
            <p:ph sz="quarter" idx="13"/>
          </p:nvPr>
        </p:nvSpPr>
        <p:spPr/>
        <p:txBody>
          <a:bodyPr/>
          <a:lstStyle/>
          <a:p>
            <a:r>
              <a:rPr lang="en-US" err="1"/>
              <a:t>Ràng</a:t>
            </a:r>
            <a:r>
              <a:rPr lang="en-US"/>
              <a:t> </a:t>
            </a:r>
            <a:r>
              <a:rPr lang="en-US" err="1"/>
              <a:t>buộc</a:t>
            </a:r>
            <a:endParaRPr lang="en-US"/>
          </a:p>
          <a:p>
            <a:endParaRPr lang="en-US"/>
          </a:p>
          <a:p>
            <a:endParaRPr lang="en-US"/>
          </a:p>
          <a:p>
            <a:endParaRPr lang="en-US"/>
          </a:p>
          <a:p>
            <a:endParaRPr lang="en-US"/>
          </a:p>
          <a:p>
            <a:endParaRPr lang="en-US"/>
          </a:p>
          <a:p>
            <a:endParaRPr lang="en-US"/>
          </a:p>
          <a:p>
            <a:endParaRPr lang="en-US"/>
          </a:p>
          <a:p>
            <a:r>
              <a:rPr lang="en-US" err="1"/>
              <a:t>Hàm</a:t>
            </a:r>
            <a:r>
              <a:rPr lang="en-US"/>
              <a:t> </a:t>
            </a:r>
            <a:r>
              <a:rPr lang="en-US" err="1"/>
              <a:t>mục</a:t>
            </a:r>
            <a:r>
              <a:rPr lang="en-US"/>
              <a:t> </a:t>
            </a:r>
            <a:r>
              <a:rPr lang="en-US" err="1"/>
              <a:t>tiêu</a:t>
            </a:r>
            <a:r>
              <a:rPr lang="en-US"/>
              <a:t>:</a:t>
            </a:r>
          </a:p>
        </p:txBody>
      </p:sp>
      <p:pic>
        <p:nvPicPr>
          <p:cNvPr id="8" name="Picture 7">
            <a:extLst>
              <a:ext uri="{FF2B5EF4-FFF2-40B4-BE49-F238E27FC236}">
                <a16:creationId xmlns:a16="http://schemas.microsoft.com/office/drawing/2014/main" id="{883D2C91-3A84-F8D8-0256-B8A883C3D442}"/>
              </a:ext>
            </a:extLst>
          </p:cNvPr>
          <p:cNvPicPr>
            <a:picLocks noChangeAspect="1"/>
          </p:cNvPicPr>
          <p:nvPr/>
        </p:nvPicPr>
        <p:blipFill>
          <a:blip r:embed="rId2"/>
          <a:stretch>
            <a:fillRect/>
          </a:stretch>
        </p:blipFill>
        <p:spPr>
          <a:xfrm>
            <a:off x="3125945" y="5262939"/>
            <a:ext cx="5419042" cy="705029"/>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2273487E-C6C9-E45D-C69A-0983BB7FC9A3}"/>
              </a:ext>
            </a:extLst>
          </p:cNvPr>
          <p:cNvPicPr>
            <a:picLocks noChangeAspect="1"/>
          </p:cNvPicPr>
          <p:nvPr/>
        </p:nvPicPr>
        <p:blipFill>
          <a:blip r:embed="rId3"/>
          <a:stretch>
            <a:fillRect/>
          </a:stretch>
        </p:blipFill>
        <p:spPr>
          <a:xfrm>
            <a:off x="2937047" y="1061265"/>
            <a:ext cx="7151262" cy="3706029"/>
          </a:xfrm>
          <a:prstGeom prst="rect">
            <a:avLst/>
          </a:prstGeom>
        </p:spPr>
      </p:pic>
    </p:spTree>
    <p:extLst>
      <p:ext uri="{BB962C8B-B14F-4D97-AF65-F5344CB8AC3E}">
        <p14:creationId xmlns:p14="http://schemas.microsoft.com/office/powerpoint/2010/main" val="276055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DBB7F-D63F-0102-9203-B37FB74B02D8}"/>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DBDC1950-EB78-CCBB-1679-C9050B048984}"/>
              </a:ext>
            </a:extLst>
          </p:cNvPr>
          <p:cNvSpPr>
            <a:spLocks noGrp="1"/>
          </p:cNvSpPr>
          <p:nvPr>
            <p:ph type="title"/>
          </p:nvPr>
        </p:nvSpPr>
        <p:spPr/>
        <p:txBody>
          <a:bodyPr/>
          <a:lstStyle/>
          <a:p>
            <a:r>
              <a:rPr lang="en-US"/>
              <a:t>3.Thuật </a:t>
            </a:r>
            <a:r>
              <a:rPr lang="en-US" err="1"/>
              <a:t>toán</a:t>
            </a:r>
            <a:r>
              <a:rPr lang="en-US"/>
              <a:t> CP</a:t>
            </a:r>
          </a:p>
        </p:txBody>
      </p:sp>
      <p:sp>
        <p:nvSpPr>
          <p:cNvPr id="4" name="Content Placeholder 3">
            <a:extLst>
              <a:ext uri="{FF2B5EF4-FFF2-40B4-BE49-F238E27FC236}">
                <a16:creationId xmlns:a16="http://schemas.microsoft.com/office/drawing/2014/main" id="{93958149-79F9-BB1B-29C4-07CECBBF047C}"/>
              </a:ext>
            </a:extLst>
          </p:cNvPr>
          <p:cNvSpPr>
            <a:spLocks noGrp="1"/>
          </p:cNvSpPr>
          <p:nvPr>
            <p:ph sz="quarter" idx="13"/>
          </p:nvPr>
        </p:nvSpPr>
        <p:spPr/>
        <p:txBody>
          <a:bodyPr/>
          <a:lstStyle/>
          <a:p>
            <a:pPr algn="l" rtl="0"/>
            <a:r>
              <a:rPr lang="vi-VN">
                <a:effectLst/>
                <a:latin typeface="+mj-lt"/>
              </a:rPr>
              <a:t>Sử dụng thư viện OR-Tools với bài toán đã được mô hình hóa như trên,sử dụng bộ giải cho bài toán lập lịch với thuật giải sử dụng là CP-SAT để</a:t>
            </a:r>
            <a:r>
              <a:rPr lang="en-US">
                <a:latin typeface="+mj-lt"/>
              </a:rPr>
              <a:t> </a:t>
            </a:r>
            <a:r>
              <a:rPr lang="vi-VN">
                <a:effectLst/>
                <a:latin typeface="+mj-lt"/>
              </a:rPr>
              <a:t>giải bài toán.</a:t>
            </a:r>
            <a:br>
              <a:rPr lang="vi-VN">
                <a:effectLst/>
              </a:rPr>
            </a:br>
            <a:br>
              <a:rPr lang="vi-VN" b="0" i="0">
                <a:solidFill>
                  <a:srgbClr val="495365"/>
                </a:solidFill>
                <a:effectLst/>
                <a:latin typeface="Lato" panose="020F0502020204030203" pitchFamily="34" charset="0"/>
              </a:rPr>
            </a:br>
            <a:endParaRPr lang="en-US"/>
          </a:p>
        </p:txBody>
      </p:sp>
    </p:spTree>
    <p:extLst>
      <p:ext uri="{BB962C8B-B14F-4D97-AF65-F5344CB8AC3E}">
        <p14:creationId xmlns:p14="http://schemas.microsoft.com/office/powerpoint/2010/main" val="1095960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61D175-5D8F-E4CF-220B-D3595E4ECDBF}"/>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4" name="Content Placeholder 3">
            <a:extLst>
              <a:ext uri="{FF2B5EF4-FFF2-40B4-BE49-F238E27FC236}">
                <a16:creationId xmlns:a16="http://schemas.microsoft.com/office/drawing/2014/main" id="{10F9603B-FA59-0D61-C3B5-664D33E8B77C}"/>
              </a:ext>
            </a:extLst>
          </p:cNvPr>
          <p:cNvSpPr>
            <a:spLocks noGrp="1"/>
          </p:cNvSpPr>
          <p:nvPr>
            <p:ph sz="quarter" idx="13"/>
          </p:nvPr>
        </p:nvSpPr>
        <p:spPr>
          <a:xfrm>
            <a:off x="338736" y="1058844"/>
            <a:ext cx="11514528" cy="3320834"/>
          </a:xfrm>
        </p:spPr>
        <p:txBody>
          <a:bodyPr lIns="91440" tIns="45720" rIns="91440" bIns="45720" anchor="t"/>
          <a:lstStyle/>
          <a:p>
            <a:r>
              <a:rPr lang="vi-VN" b="1">
                <a:latin typeface="Times New Roman"/>
                <a:ea typeface="Lato"/>
                <a:cs typeface="Times New Roman"/>
              </a:rPr>
              <a:t>Biến: </a:t>
            </a:r>
            <a:endParaRPr lang="vi-VN" sz="2500">
              <a:latin typeface="Times New Roman"/>
              <a:ea typeface="Lato"/>
              <a:cs typeface="Times New Roman"/>
            </a:endParaRPr>
          </a:p>
          <a:p>
            <a:pPr lvl="1">
              <a:buFont typeface="Courier New" panose="020B0604020202020204" pitchFamily="34" charset="0"/>
              <a:buChar char="o"/>
            </a:pPr>
            <a:r>
              <a:rPr lang="vi-VN">
                <a:latin typeface="Times New Roman"/>
                <a:ea typeface="Lato"/>
                <a:cs typeface="Times New Roman"/>
              </a:rPr>
              <a:t>N - số môn thi, M - số phòng thi</a:t>
            </a:r>
          </a:p>
          <a:p>
            <a:pPr lvl="1">
              <a:buFont typeface="Courier New" panose="020B0604020202020204" pitchFamily="34" charset="0"/>
              <a:buChar char="o"/>
            </a:pPr>
            <a:r>
              <a:rPr lang="vi-VN" sz="2100">
                <a:latin typeface="Times New Roman"/>
                <a:ea typeface="Lato"/>
                <a:cs typeface="Times New Roman"/>
              </a:rPr>
              <a:t>X[i][j][k] nhận giá trị nhị phân 0 hoặc 1. Tương ứng môn học i có được thi ở phòng thi j tại kíp thi thứ k không.</a:t>
            </a:r>
          </a:p>
          <a:p>
            <a:pPr lvl="1">
              <a:buFont typeface="Courier New" panose="020B0604020202020204" pitchFamily="34" charset="0"/>
              <a:buChar char="o"/>
            </a:pPr>
            <a:r>
              <a:rPr lang="vi-VN" sz="2100">
                <a:latin typeface="Times New Roman"/>
                <a:ea typeface="Lato"/>
                <a:cs typeface="Times New Roman"/>
              </a:rPr>
              <a:t>Y là số kíp thi. Y nhận giá trị từ 1 cho đến N </a:t>
            </a:r>
          </a:p>
          <a:p>
            <a:pPr lvl="1">
              <a:buFont typeface="Courier New" panose="020B0604020202020204" pitchFamily="34" charset="0"/>
              <a:buChar char="o"/>
            </a:pPr>
            <a:r>
              <a:rPr lang="vi-VN" sz="2100">
                <a:latin typeface="Times New Roman"/>
                <a:ea typeface="Lato"/>
                <a:cs typeface="Times New Roman"/>
              </a:rPr>
              <a:t>C là tập các (i,j) - môn học i và môn học j có conflict và không thể thi cùng kíp với nhau</a:t>
            </a:r>
          </a:p>
          <a:p>
            <a:endParaRPr lang="vi-VN" sz="2500">
              <a:latin typeface="Times New Roman"/>
              <a:ea typeface="Lato"/>
              <a:cs typeface="Times New Roman"/>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p:txBody>
      </p:sp>
      <p:sp>
        <p:nvSpPr>
          <p:cNvPr id="5" name="Title 2">
            <a:extLst>
              <a:ext uri="{FF2B5EF4-FFF2-40B4-BE49-F238E27FC236}">
                <a16:creationId xmlns:a16="http://schemas.microsoft.com/office/drawing/2014/main" id="{E12E7943-5682-4882-B692-24217EA3D547}"/>
              </a:ext>
            </a:extLst>
          </p:cNvPr>
          <p:cNvSpPr>
            <a:spLocks noGrp="1"/>
          </p:cNvSpPr>
          <p:nvPr>
            <p:ph type="title"/>
          </p:nvPr>
        </p:nvSpPr>
        <p:spPr>
          <a:xfrm>
            <a:off x="338736" y="112543"/>
            <a:ext cx="11514528" cy="436098"/>
          </a:xfrm>
        </p:spPr>
        <p:txBody>
          <a:bodyPr lIns="91440" tIns="45720" rIns="91440" bIns="45720" anchor="t"/>
          <a:lstStyle/>
          <a:p>
            <a:r>
              <a:rPr lang="en-US">
                <a:latin typeface="Times New Roman"/>
                <a:ea typeface="Lato"/>
                <a:cs typeface="Lato"/>
              </a:rPr>
              <a:t>4</a:t>
            </a:r>
            <a:r>
              <a:rPr lang="vi-VN">
                <a:latin typeface="Times New Roman"/>
                <a:ea typeface="Lato"/>
                <a:cs typeface="Lato"/>
              </a:rPr>
              <a:t>. </a:t>
            </a:r>
            <a:r>
              <a:rPr lang="vi-VN" err="1">
                <a:latin typeface="Times New Roman"/>
                <a:ea typeface="Lato"/>
                <a:cs typeface="Lato"/>
              </a:rPr>
              <a:t>Mixed</a:t>
            </a:r>
            <a:r>
              <a:rPr lang="vi-VN">
                <a:latin typeface="Times New Roman"/>
                <a:ea typeface="Lato"/>
                <a:cs typeface="Lato"/>
              </a:rPr>
              <a:t> </a:t>
            </a:r>
            <a:r>
              <a:rPr lang="vi-VN" err="1">
                <a:latin typeface="Times New Roman"/>
                <a:ea typeface="Lato"/>
                <a:cs typeface="Lato"/>
              </a:rPr>
              <a:t>integer</a:t>
            </a:r>
            <a:r>
              <a:rPr lang="vi-VN">
                <a:latin typeface="Times New Roman"/>
                <a:ea typeface="Lato"/>
                <a:cs typeface="Lato"/>
              </a:rPr>
              <a:t> </a:t>
            </a:r>
            <a:r>
              <a:rPr lang="vi-VN" err="1">
                <a:latin typeface="Times New Roman"/>
                <a:ea typeface="Lato"/>
                <a:cs typeface="Lato"/>
              </a:rPr>
              <a:t>programming</a:t>
            </a:r>
            <a:r>
              <a:rPr lang="vi-VN">
                <a:latin typeface="Times New Roman"/>
                <a:ea typeface="Lato"/>
                <a:cs typeface="Lato"/>
              </a:rPr>
              <a:t> </a:t>
            </a:r>
            <a:endParaRPr lang="vi-VN">
              <a:latin typeface="+mj-lt"/>
            </a:endParaRPr>
          </a:p>
        </p:txBody>
      </p:sp>
    </p:spTree>
    <p:extLst>
      <p:ext uri="{BB962C8B-B14F-4D97-AF65-F5344CB8AC3E}">
        <p14:creationId xmlns:p14="http://schemas.microsoft.com/office/powerpoint/2010/main" val="131186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86406-952A-FAA4-EAA0-C152C54B21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57339-35D3-9394-01EB-B3CE86AEAE80}"/>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4" name="Content Placeholder 3">
            <a:extLst>
              <a:ext uri="{FF2B5EF4-FFF2-40B4-BE49-F238E27FC236}">
                <a16:creationId xmlns:a16="http://schemas.microsoft.com/office/drawing/2014/main" id="{DC90CB25-54BE-E40D-DDE4-AED6E7CD4D7C}"/>
              </a:ext>
            </a:extLst>
          </p:cNvPr>
          <p:cNvSpPr>
            <a:spLocks noGrp="1"/>
          </p:cNvSpPr>
          <p:nvPr>
            <p:ph sz="quarter" idx="13"/>
          </p:nvPr>
        </p:nvSpPr>
        <p:spPr>
          <a:xfrm>
            <a:off x="367491" y="915070"/>
            <a:ext cx="11514528" cy="3320834"/>
          </a:xfrm>
        </p:spPr>
        <p:txBody>
          <a:bodyPr lIns="91440" tIns="45720" rIns="91440" bIns="45720" anchor="t"/>
          <a:lstStyle/>
          <a:p>
            <a:r>
              <a:rPr lang="vi-VN" dirty="0">
                <a:latin typeface="Times New Roman"/>
                <a:ea typeface="Lato"/>
                <a:cs typeface="Times New Roman"/>
              </a:rPr>
              <a:t>Ràng buộc: </a:t>
            </a:r>
            <a:endParaRPr lang="vi-VN" sz="2500" dirty="0">
              <a:latin typeface="Times New Roman"/>
              <a:ea typeface="Lato"/>
              <a:cs typeface="Times New Roman"/>
            </a:endParaRPr>
          </a:p>
          <a:p>
            <a:pPr lvl="1">
              <a:buFont typeface="Courier New" panose="020B0604020202020204" pitchFamily="34" charset="0"/>
              <a:buChar char="o"/>
            </a:pPr>
            <a:endParaRPr lang="vi-VN">
              <a:latin typeface="Times New Roman"/>
              <a:ea typeface="Lato"/>
              <a:cs typeface="Times New Roman"/>
            </a:endParaRPr>
          </a:p>
          <a:p>
            <a:endParaRPr lang="vi-VN">
              <a:latin typeface="Times New Roman"/>
              <a:ea typeface="Lato"/>
              <a:cs typeface="Times New Roman"/>
            </a:endParaRPr>
          </a:p>
          <a:p>
            <a:pPr lvl="1">
              <a:buFont typeface="Courier New,monospace" panose="020B0604020202020204" pitchFamily="34" charset="0"/>
              <a:buChar char="o"/>
            </a:pPr>
            <a:endParaRPr lang="vi-VN">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marL="0" indent="0">
              <a:buNone/>
            </a:pPr>
            <a:endParaRPr lang="vi-VN">
              <a:latin typeface="Times New Roman"/>
              <a:ea typeface="Lato"/>
              <a:cs typeface="Times New Roman"/>
            </a:endParaRPr>
          </a:p>
          <a:p>
            <a:pPr marL="0" indent="0">
              <a:buNone/>
            </a:pPr>
            <a:endParaRPr lang="vi-VN" dirty="0">
              <a:latin typeface="Times New Roman"/>
              <a:ea typeface="Lato"/>
              <a:cs typeface="Times New Roman"/>
            </a:endParaRPr>
          </a:p>
          <a:p>
            <a:pPr marL="0" indent="0">
              <a:buNone/>
            </a:pPr>
            <a:r>
              <a:rPr lang="vi-VN" dirty="0">
                <a:latin typeface="Times New Roman"/>
                <a:ea typeface="Lato"/>
                <a:cs typeface="Times New Roman"/>
              </a:rPr>
              <a:t>Mục tiêu: Tối thiểu hóa y</a:t>
            </a:r>
            <a:endParaRPr lang="vi-VN" dirty="0">
              <a:latin typeface="Times New Roman" panose="02020603050405020304" pitchFamily="18" charset="0"/>
              <a:ea typeface="Lato"/>
              <a:cs typeface="Times New Roman" panose="02020603050405020304" pitchFamily="18" charset="0"/>
            </a:endParaRPr>
          </a:p>
          <a:p>
            <a:pPr lvl="1">
              <a:buFont typeface="Courier New,monospace" panose="020B0604020202020204" pitchFamily="34" charset="0"/>
              <a:buChar char="o"/>
            </a:pPr>
            <a:endParaRPr lang="vi-VN">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pPr>
              <a:buFont typeface="Courier New,monospace" panose="020B0604020202020204" pitchFamily="34" charset="0"/>
              <a:buChar char="o"/>
            </a:pPr>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a:p>
            <a:endParaRPr lang="vi-VN" sz="2500">
              <a:latin typeface="Times New Roman" panose="02020603050405020304" pitchFamily="18" charset="0"/>
              <a:cs typeface="Times New Roman" panose="02020603050405020304" pitchFamily="18" charset="0"/>
            </a:endParaRPr>
          </a:p>
        </p:txBody>
      </p:sp>
      <p:sp>
        <p:nvSpPr>
          <p:cNvPr id="5" name="Title 2">
            <a:extLst>
              <a:ext uri="{FF2B5EF4-FFF2-40B4-BE49-F238E27FC236}">
                <a16:creationId xmlns:a16="http://schemas.microsoft.com/office/drawing/2014/main" id="{485C6E08-FF1B-8AED-F3C4-776A3AFAE935}"/>
              </a:ext>
            </a:extLst>
          </p:cNvPr>
          <p:cNvSpPr>
            <a:spLocks noGrp="1"/>
          </p:cNvSpPr>
          <p:nvPr>
            <p:ph type="title"/>
          </p:nvPr>
        </p:nvSpPr>
        <p:spPr>
          <a:xfrm>
            <a:off x="338736" y="112543"/>
            <a:ext cx="11514528" cy="436098"/>
          </a:xfrm>
        </p:spPr>
        <p:txBody>
          <a:bodyPr lIns="91440" tIns="45720" rIns="91440" bIns="45720" anchor="t"/>
          <a:lstStyle/>
          <a:p>
            <a:r>
              <a:rPr lang="en-US">
                <a:latin typeface="Times New Roman"/>
                <a:ea typeface="Lato"/>
                <a:cs typeface="Lato"/>
              </a:rPr>
              <a:t>4</a:t>
            </a:r>
            <a:r>
              <a:rPr lang="vi-VN">
                <a:latin typeface="Times New Roman"/>
                <a:ea typeface="Lato"/>
                <a:cs typeface="Lato"/>
              </a:rPr>
              <a:t>. </a:t>
            </a:r>
            <a:r>
              <a:rPr lang="vi-VN" err="1">
                <a:latin typeface="Times New Roman"/>
                <a:ea typeface="Lato"/>
                <a:cs typeface="Lato"/>
              </a:rPr>
              <a:t>Mixed</a:t>
            </a:r>
            <a:r>
              <a:rPr lang="vi-VN">
                <a:latin typeface="Times New Roman"/>
                <a:ea typeface="Lato"/>
                <a:cs typeface="Lato"/>
              </a:rPr>
              <a:t> </a:t>
            </a:r>
            <a:r>
              <a:rPr lang="vi-VN" err="1">
                <a:latin typeface="Times New Roman"/>
                <a:ea typeface="Lato"/>
                <a:cs typeface="Lato"/>
              </a:rPr>
              <a:t>integer</a:t>
            </a:r>
            <a:r>
              <a:rPr lang="vi-VN">
                <a:latin typeface="Times New Roman"/>
                <a:ea typeface="Lato"/>
                <a:cs typeface="Lato"/>
              </a:rPr>
              <a:t> </a:t>
            </a:r>
            <a:r>
              <a:rPr lang="vi-VN" err="1">
                <a:latin typeface="Times New Roman"/>
                <a:ea typeface="Lato"/>
                <a:cs typeface="Lato"/>
              </a:rPr>
              <a:t>programming</a:t>
            </a:r>
            <a:r>
              <a:rPr lang="vi-VN">
                <a:latin typeface="Times New Roman"/>
                <a:ea typeface="Lato"/>
                <a:cs typeface="Lato"/>
              </a:rPr>
              <a:t> </a:t>
            </a:r>
            <a:endParaRPr lang="vi-VN">
              <a:latin typeface="+mj-lt"/>
            </a:endParaRPr>
          </a:p>
        </p:txBody>
      </p:sp>
      <p:pic>
        <p:nvPicPr>
          <p:cNvPr id="3" name="Hình ảnh 2" descr="Ảnh có chứa văn bản, Phông chữ, ảnh chụp màn hình, tài liệu&#10;&#10;Mô tả được tự động tạo">
            <a:extLst>
              <a:ext uri="{FF2B5EF4-FFF2-40B4-BE49-F238E27FC236}">
                <a16:creationId xmlns:a16="http://schemas.microsoft.com/office/drawing/2014/main" id="{183C868E-411A-A85C-4BFC-9DF6F2D0E67A}"/>
              </a:ext>
            </a:extLst>
          </p:cNvPr>
          <p:cNvPicPr>
            <a:picLocks noChangeAspect="1"/>
          </p:cNvPicPr>
          <p:nvPr/>
        </p:nvPicPr>
        <p:blipFill>
          <a:blip r:embed="rId2"/>
          <a:stretch>
            <a:fillRect/>
          </a:stretch>
        </p:blipFill>
        <p:spPr>
          <a:xfrm>
            <a:off x="2580092" y="1083106"/>
            <a:ext cx="8090829" cy="3968595"/>
          </a:xfrm>
          <a:prstGeom prst="rect">
            <a:avLst/>
          </a:prstGeom>
        </p:spPr>
      </p:pic>
      <p:pic>
        <p:nvPicPr>
          <p:cNvPr id="6" name="Hình ảnh 5" descr="Ảnh có chứa văn bản, Phông chữ, màu trắng, thuật in máy&#10;&#10;Mô tả được tự động tạo">
            <a:extLst>
              <a:ext uri="{FF2B5EF4-FFF2-40B4-BE49-F238E27FC236}">
                <a16:creationId xmlns:a16="http://schemas.microsoft.com/office/drawing/2014/main" id="{5A21D818-7661-33FD-6F99-A66E41EBBFEF}"/>
              </a:ext>
            </a:extLst>
          </p:cNvPr>
          <p:cNvPicPr>
            <a:picLocks noChangeAspect="1"/>
          </p:cNvPicPr>
          <p:nvPr/>
        </p:nvPicPr>
        <p:blipFill>
          <a:blip r:embed="rId3"/>
          <a:stretch>
            <a:fillRect/>
          </a:stretch>
        </p:blipFill>
        <p:spPr>
          <a:xfrm>
            <a:off x="2582866" y="4729288"/>
            <a:ext cx="7195867" cy="889395"/>
          </a:xfrm>
          <a:prstGeom prst="rect">
            <a:avLst/>
          </a:prstGeom>
        </p:spPr>
      </p:pic>
    </p:spTree>
    <p:extLst>
      <p:ext uri="{BB962C8B-B14F-4D97-AF65-F5344CB8AC3E}">
        <p14:creationId xmlns:p14="http://schemas.microsoft.com/office/powerpoint/2010/main" val="122447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055240f805_0_75"/>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
        <p:nvSpPr>
          <p:cNvPr id="137" name="Google Shape;137;g2055240f805_0_75"/>
          <p:cNvSpPr txBox="1">
            <a:spLocks noGrp="1"/>
          </p:cNvSpPr>
          <p:nvPr>
            <p:ph type="title"/>
          </p:nvPr>
        </p:nvSpPr>
        <p:spPr>
          <a:xfrm>
            <a:off x="210297" y="78613"/>
            <a:ext cx="10235070" cy="451800"/>
          </a:xfrm>
          <a:prstGeom prst="rect">
            <a:avLst/>
          </a:prstGeom>
          <a:noFill/>
          <a:ln>
            <a:noFill/>
          </a:ln>
        </p:spPr>
        <p:txBody>
          <a:bodyPr spcFirstLastPara="1" wrap="square" lIns="91425" tIns="45700" rIns="91425" bIns="45700" anchor="t" anchorCtr="0">
            <a:noAutofit/>
          </a:bodyPr>
          <a:lstStyle/>
          <a:p>
            <a:r>
              <a:rPr lang="en-US">
                <a:latin typeface="Arial"/>
                <a:ea typeface="Arial"/>
                <a:cs typeface="Arial"/>
                <a:sym typeface="Arial"/>
              </a:rPr>
              <a:t>5. Greedy Search</a:t>
            </a:r>
            <a:endParaRPr lang="en-US">
              <a:latin typeface="Arial"/>
              <a:ea typeface="Arial"/>
              <a:cs typeface="Arial"/>
            </a:endParaRPr>
          </a:p>
        </p:txBody>
      </p:sp>
      <p:sp>
        <p:nvSpPr>
          <p:cNvPr id="138" name="Google Shape;138;g2055240f805_0_75"/>
          <p:cNvSpPr/>
          <p:nvPr/>
        </p:nvSpPr>
        <p:spPr>
          <a:xfrm>
            <a:off x="7949175" y="15249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50</a:t>
            </a:r>
            <a:endParaRPr sz="1400"/>
          </a:p>
        </p:txBody>
      </p:sp>
      <p:sp>
        <p:nvSpPr>
          <p:cNvPr id="139" name="Google Shape;139;g2055240f805_0_75"/>
          <p:cNvSpPr/>
          <p:nvPr/>
        </p:nvSpPr>
        <p:spPr>
          <a:xfrm>
            <a:off x="7949175" y="203727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38</a:t>
            </a:r>
            <a:endParaRPr sz="1400"/>
          </a:p>
        </p:txBody>
      </p:sp>
      <p:sp>
        <p:nvSpPr>
          <p:cNvPr id="140" name="Google Shape;140;g2055240f805_0_75"/>
          <p:cNvSpPr/>
          <p:nvPr/>
        </p:nvSpPr>
        <p:spPr>
          <a:xfrm>
            <a:off x="7949175" y="254965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34</a:t>
            </a:r>
            <a:endParaRPr sz="1400"/>
          </a:p>
        </p:txBody>
      </p:sp>
      <p:sp>
        <p:nvSpPr>
          <p:cNvPr id="141" name="Google Shape;141;g2055240f805_0_75"/>
          <p:cNvSpPr/>
          <p:nvPr/>
        </p:nvSpPr>
        <p:spPr>
          <a:xfrm>
            <a:off x="7949175" y="30620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a:t>
            </a:r>
            <a:endParaRPr sz="1400"/>
          </a:p>
        </p:txBody>
      </p:sp>
      <p:sp>
        <p:nvSpPr>
          <p:cNvPr id="142" name="Google Shape;142;g2055240f805_0_75"/>
          <p:cNvSpPr/>
          <p:nvPr/>
        </p:nvSpPr>
        <p:spPr>
          <a:xfrm>
            <a:off x="7949175" y="3574388"/>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 </a:t>
            </a:r>
            <a:endParaRPr sz="1400"/>
          </a:p>
        </p:txBody>
      </p:sp>
      <p:sp>
        <p:nvSpPr>
          <p:cNvPr id="143" name="Google Shape;143;g2055240f805_0_75"/>
          <p:cNvSpPr/>
          <p:nvPr/>
        </p:nvSpPr>
        <p:spPr>
          <a:xfrm>
            <a:off x="7949175" y="413095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a:t>
            </a:r>
            <a:endParaRPr sz="1400"/>
          </a:p>
        </p:txBody>
      </p:sp>
      <p:sp>
        <p:nvSpPr>
          <p:cNvPr id="144" name="Google Shape;144;g2055240f805_0_75"/>
          <p:cNvSpPr/>
          <p:nvPr/>
        </p:nvSpPr>
        <p:spPr>
          <a:xfrm>
            <a:off x="7949175" y="468750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15</a:t>
            </a:r>
            <a:endParaRPr sz="1400"/>
          </a:p>
        </p:txBody>
      </p:sp>
      <p:sp>
        <p:nvSpPr>
          <p:cNvPr id="145" name="Google Shape;145;g2055240f805_0_75"/>
          <p:cNvSpPr/>
          <p:nvPr/>
        </p:nvSpPr>
        <p:spPr>
          <a:xfrm>
            <a:off x="4206525" y="23122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40</a:t>
            </a:r>
            <a:endParaRPr sz="1400"/>
          </a:p>
        </p:txBody>
      </p:sp>
      <p:sp>
        <p:nvSpPr>
          <p:cNvPr id="146" name="Google Shape;146;g2055240f805_0_75"/>
          <p:cNvSpPr/>
          <p:nvPr/>
        </p:nvSpPr>
        <p:spPr>
          <a:xfrm>
            <a:off x="4206525" y="28101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31</a:t>
            </a:r>
            <a:endParaRPr sz="1400"/>
          </a:p>
        </p:txBody>
      </p:sp>
      <p:sp>
        <p:nvSpPr>
          <p:cNvPr id="147" name="Google Shape;147;g2055240f805_0_75"/>
          <p:cNvSpPr/>
          <p:nvPr/>
        </p:nvSpPr>
        <p:spPr>
          <a:xfrm>
            <a:off x="4206525" y="33080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sp>
        <p:nvSpPr>
          <p:cNvPr id="148" name="Google Shape;148;g2055240f805_0_75"/>
          <p:cNvSpPr/>
          <p:nvPr/>
        </p:nvSpPr>
        <p:spPr>
          <a:xfrm>
            <a:off x="4206525" y="383815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22</a:t>
            </a:r>
            <a:endParaRPr sz="1400"/>
          </a:p>
        </p:txBody>
      </p:sp>
      <p:sp>
        <p:nvSpPr>
          <p:cNvPr id="149" name="Google Shape;149;g2055240f805_0_75"/>
          <p:cNvSpPr/>
          <p:nvPr/>
        </p:nvSpPr>
        <p:spPr>
          <a:xfrm>
            <a:off x="4206525" y="436830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19</a:t>
            </a:r>
            <a:endParaRPr sz="1400"/>
          </a:p>
        </p:txBody>
      </p:sp>
      <p:sp>
        <p:nvSpPr>
          <p:cNvPr id="150" name="Google Shape;150;g2055240f805_0_75"/>
          <p:cNvSpPr txBox="1"/>
          <p:nvPr/>
        </p:nvSpPr>
        <p:spPr>
          <a:xfrm>
            <a:off x="2883200" y="5813325"/>
            <a:ext cx="152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Kíp hiện tại:</a:t>
            </a:r>
            <a:endParaRPr sz="1600" b="1"/>
          </a:p>
        </p:txBody>
      </p:sp>
      <p:cxnSp>
        <p:nvCxnSpPr>
          <p:cNvPr id="151" name="Google Shape;151;g2055240f805_0_75"/>
          <p:cNvCxnSpPr/>
          <p:nvPr/>
        </p:nvCxnSpPr>
        <p:spPr>
          <a:xfrm rot="10800000" flipH="1">
            <a:off x="4823325" y="1766700"/>
            <a:ext cx="2903700" cy="239700"/>
          </a:xfrm>
          <a:prstGeom prst="straightConnector1">
            <a:avLst/>
          </a:prstGeom>
          <a:noFill/>
          <a:ln w="9525" cap="flat" cmpd="sng">
            <a:solidFill>
              <a:srgbClr val="00FF00"/>
            </a:solidFill>
            <a:prstDash val="solid"/>
            <a:round/>
            <a:headEnd type="none" w="med" len="med"/>
            <a:tailEnd type="triangle" w="med" len="med"/>
          </a:ln>
        </p:spPr>
      </p:cxnSp>
      <p:sp>
        <p:nvSpPr>
          <p:cNvPr id="152" name="Google Shape;152;g2055240f805_0_75"/>
          <p:cNvSpPr txBox="1"/>
          <p:nvPr/>
        </p:nvSpPr>
        <p:spPr>
          <a:xfrm>
            <a:off x="6104600" y="1414125"/>
            <a:ext cx="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C00000"/>
                </a:solidFill>
              </a:rPr>
              <a:t>≤ ?</a:t>
            </a:r>
            <a:endParaRPr sz="1400">
              <a:solidFill>
                <a:srgbClr val="C00000"/>
              </a:solidFill>
            </a:endParaRPr>
          </a:p>
        </p:txBody>
      </p:sp>
      <p:sp>
        <p:nvSpPr>
          <p:cNvPr id="153" name="Google Shape;153;g2055240f805_0_75"/>
          <p:cNvSpPr/>
          <p:nvPr/>
        </p:nvSpPr>
        <p:spPr>
          <a:xfrm>
            <a:off x="3218100" y="2135450"/>
            <a:ext cx="738752" cy="3631946"/>
          </a:xfrm>
          <a:custGeom>
            <a:avLst/>
            <a:gdLst/>
            <a:ahLst/>
            <a:cxnLst/>
            <a:rect l="l" t="t" r="r" b="b"/>
            <a:pathLst>
              <a:path w="38031" h="144627" extrusionOk="0">
                <a:moveTo>
                  <a:pt x="38031" y="0"/>
                </a:moveTo>
                <a:cubicBezTo>
                  <a:pt x="31702" y="10201"/>
                  <a:pt x="914" y="38469"/>
                  <a:pt x="54" y="61206"/>
                </a:cubicBezTo>
                <a:cubicBezTo>
                  <a:pt x="-806" y="83943"/>
                  <a:pt x="26970" y="122781"/>
                  <a:pt x="32869" y="136423"/>
                </a:cubicBezTo>
                <a:cubicBezTo>
                  <a:pt x="38768" y="150065"/>
                  <a:pt x="35020" y="141954"/>
                  <a:pt x="35450" y="143060"/>
                </a:cubicBezTo>
              </a:path>
            </a:pathLst>
          </a:custGeom>
          <a:noFill/>
          <a:ln w="9525" cap="flat" cmpd="sng">
            <a:solidFill>
              <a:srgbClr val="00FF00"/>
            </a:solidFill>
            <a:prstDash val="solid"/>
            <a:round/>
            <a:headEnd type="none" w="med" len="med"/>
            <a:tailEnd type="none" w="med" len="med"/>
          </a:ln>
        </p:spPr>
        <p:txBody>
          <a:bodyPr/>
          <a:lstStyle/>
          <a:p>
            <a:endParaRPr lang="en-US" sz="1400"/>
          </a:p>
        </p:txBody>
      </p:sp>
      <p:pic>
        <p:nvPicPr>
          <p:cNvPr id="154" name="Google Shape;154;g2055240f805_0_75"/>
          <p:cNvPicPr preferRelativeResize="0"/>
          <p:nvPr/>
        </p:nvPicPr>
        <p:blipFill>
          <a:blip r:embed="rId3">
            <a:alphaModFix/>
          </a:blip>
          <a:stretch>
            <a:fillRect/>
          </a:stretch>
        </p:blipFill>
        <p:spPr>
          <a:xfrm>
            <a:off x="2251676" y="3245814"/>
            <a:ext cx="576225" cy="576225"/>
          </a:xfrm>
          <a:prstGeom prst="rect">
            <a:avLst/>
          </a:prstGeom>
          <a:noFill/>
          <a:ln>
            <a:noFill/>
          </a:ln>
        </p:spPr>
      </p:pic>
      <p:sp>
        <p:nvSpPr>
          <p:cNvPr id="155" name="Google Shape;155;g2055240f805_0_75"/>
          <p:cNvSpPr txBox="1"/>
          <p:nvPr/>
        </p:nvSpPr>
        <p:spPr>
          <a:xfrm>
            <a:off x="7588650" y="5011375"/>
            <a:ext cx="30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400"/>
          </a:p>
        </p:txBody>
      </p:sp>
      <p:sp>
        <p:nvSpPr>
          <p:cNvPr id="156" name="Google Shape;156;g2055240f805_0_75"/>
          <p:cNvSpPr txBox="1"/>
          <p:nvPr/>
        </p:nvSpPr>
        <p:spPr>
          <a:xfrm>
            <a:off x="2015538" y="3863950"/>
            <a:ext cx="10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solidFill>
                  <a:srgbClr val="FF0000"/>
                </a:solidFill>
              </a:rPr>
              <a:t>Conflict ?</a:t>
            </a:r>
            <a:endParaRPr sz="1400" b="1">
              <a:solidFill>
                <a:srgbClr val="FF0000"/>
              </a:solidFill>
            </a:endParaRPr>
          </a:p>
        </p:txBody>
      </p:sp>
      <p:sp>
        <p:nvSpPr>
          <p:cNvPr id="157" name="Google Shape;157;g2055240f805_0_75"/>
          <p:cNvSpPr txBox="1"/>
          <p:nvPr/>
        </p:nvSpPr>
        <p:spPr>
          <a:xfrm>
            <a:off x="4075725" y="972275"/>
            <a:ext cx="70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Exam</a:t>
            </a:r>
            <a:endParaRPr sz="1400" b="1"/>
          </a:p>
        </p:txBody>
      </p:sp>
      <p:sp>
        <p:nvSpPr>
          <p:cNvPr id="158" name="Google Shape;158;g2055240f805_0_75"/>
          <p:cNvSpPr txBox="1"/>
          <p:nvPr/>
        </p:nvSpPr>
        <p:spPr>
          <a:xfrm>
            <a:off x="7818375" y="972275"/>
            <a:ext cx="70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Room</a:t>
            </a:r>
            <a:endParaRPr sz="1400" b="1"/>
          </a:p>
        </p:txBody>
      </p:sp>
      <p:sp>
        <p:nvSpPr>
          <p:cNvPr id="159" name="Google Shape;159;g2055240f805_0_75"/>
          <p:cNvSpPr/>
          <p:nvPr/>
        </p:nvSpPr>
        <p:spPr>
          <a:xfrm>
            <a:off x="4206525" y="18143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160" name="Google Shape;160;g2055240f805_0_75"/>
          <p:cNvSpPr/>
          <p:nvPr/>
        </p:nvSpPr>
        <p:spPr>
          <a:xfrm>
            <a:off x="4206525" y="18143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161" name="Google Shape;161;g2055240f805_0_75"/>
          <p:cNvSpPr/>
          <p:nvPr/>
        </p:nvSpPr>
        <p:spPr>
          <a:xfrm>
            <a:off x="4274525" y="58029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162" name="Google Shape;162;g2055240f805_0_75"/>
          <p:cNvSpPr/>
          <p:nvPr/>
        </p:nvSpPr>
        <p:spPr>
          <a:xfrm>
            <a:off x="4206513" y="18143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163" name="Google Shape;163;g2055240f805_0_75"/>
          <p:cNvSpPr/>
          <p:nvPr/>
        </p:nvSpPr>
        <p:spPr>
          <a:xfrm>
            <a:off x="7949175" y="152490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50</a:t>
            </a:r>
            <a:endParaRPr sz="1400"/>
          </a:p>
        </p:txBody>
      </p:sp>
      <p:sp>
        <p:nvSpPr>
          <p:cNvPr id="164" name="Google Shape;164;g2055240f805_0_75"/>
          <p:cNvSpPr/>
          <p:nvPr/>
        </p:nvSpPr>
        <p:spPr>
          <a:xfrm>
            <a:off x="7949175" y="203727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38</a:t>
            </a:r>
            <a:endParaRPr sz="1400"/>
          </a:p>
        </p:txBody>
      </p:sp>
      <p:sp>
        <p:nvSpPr>
          <p:cNvPr id="165" name="Google Shape;165;g2055240f805_0_75"/>
          <p:cNvSpPr/>
          <p:nvPr/>
        </p:nvSpPr>
        <p:spPr>
          <a:xfrm>
            <a:off x="4206525" y="23122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40</a:t>
            </a:r>
            <a:endParaRPr sz="1400"/>
          </a:p>
        </p:txBody>
      </p:sp>
      <p:cxnSp>
        <p:nvCxnSpPr>
          <p:cNvPr id="166" name="Google Shape;166;g2055240f805_0_75"/>
          <p:cNvCxnSpPr/>
          <p:nvPr/>
        </p:nvCxnSpPr>
        <p:spPr>
          <a:xfrm rot="10800000" flipH="1">
            <a:off x="4790250" y="2249375"/>
            <a:ext cx="2903700" cy="239700"/>
          </a:xfrm>
          <a:prstGeom prst="straightConnector1">
            <a:avLst/>
          </a:prstGeom>
          <a:noFill/>
          <a:ln w="9525" cap="flat" cmpd="sng">
            <a:solidFill>
              <a:srgbClr val="FF0000"/>
            </a:solidFill>
            <a:prstDash val="solid"/>
            <a:round/>
            <a:headEnd type="none" w="med" len="med"/>
            <a:tailEnd type="triangle" w="med" len="med"/>
          </a:ln>
        </p:spPr>
      </p:cxnSp>
      <p:sp>
        <p:nvSpPr>
          <p:cNvPr id="167" name="Google Shape;167;g2055240f805_0_75"/>
          <p:cNvSpPr txBox="1"/>
          <p:nvPr/>
        </p:nvSpPr>
        <p:spPr>
          <a:xfrm>
            <a:off x="6071525" y="1896800"/>
            <a:ext cx="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C00000"/>
                </a:solidFill>
              </a:rPr>
              <a:t>≤ ?</a:t>
            </a:r>
            <a:endParaRPr sz="1400">
              <a:solidFill>
                <a:srgbClr val="C00000"/>
              </a:solidFill>
            </a:endParaRPr>
          </a:p>
        </p:txBody>
      </p:sp>
      <p:sp>
        <p:nvSpPr>
          <p:cNvPr id="168" name="Google Shape;168;g2055240f805_0_75"/>
          <p:cNvSpPr/>
          <p:nvPr/>
        </p:nvSpPr>
        <p:spPr>
          <a:xfrm>
            <a:off x="3551626" y="2549651"/>
            <a:ext cx="516271" cy="3042229"/>
          </a:xfrm>
          <a:custGeom>
            <a:avLst/>
            <a:gdLst/>
            <a:ahLst/>
            <a:cxnLst/>
            <a:rect l="l" t="t" r="r" b="b"/>
            <a:pathLst>
              <a:path w="38031" h="144627" extrusionOk="0">
                <a:moveTo>
                  <a:pt x="38031" y="0"/>
                </a:moveTo>
                <a:cubicBezTo>
                  <a:pt x="31702" y="10201"/>
                  <a:pt x="914" y="38469"/>
                  <a:pt x="54" y="61206"/>
                </a:cubicBezTo>
                <a:cubicBezTo>
                  <a:pt x="-806" y="83943"/>
                  <a:pt x="26970" y="122781"/>
                  <a:pt x="32869" y="136423"/>
                </a:cubicBezTo>
                <a:cubicBezTo>
                  <a:pt x="38768" y="150065"/>
                  <a:pt x="35020" y="141954"/>
                  <a:pt x="35450" y="143060"/>
                </a:cubicBezTo>
              </a:path>
            </a:pathLst>
          </a:custGeom>
          <a:noFill/>
          <a:ln w="9525" cap="flat" cmpd="sng">
            <a:solidFill>
              <a:srgbClr val="00FF00"/>
            </a:solidFill>
            <a:prstDash val="solid"/>
            <a:round/>
            <a:headEnd type="none" w="med" len="med"/>
            <a:tailEnd type="none" w="med" len="med"/>
          </a:ln>
        </p:spPr>
        <p:txBody>
          <a:bodyPr/>
          <a:lstStyle/>
          <a:p>
            <a:endParaRPr lang="en-US" sz="1400"/>
          </a:p>
        </p:txBody>
      </p:sp>
      <p:pic>
        <p:nvPicPr>
          <p:cNvPr id="169" name="Google Shape;169;g2055240f805_0_75"/>
          <p:cNvPicPr preferRelativeResize="0"/>
          <p:nvPr/>
        </p:nvPicPr>
        <p:blipFill>
          <a:blip r:embed="rId3">
            <a:alphaModFix/>
          </a:blip>
          <a:stretch>
            <a:fillRect/>
          </a:stretch>
        </p:blipFill>
        <p:spPr>
          <a:xfrm>
            <a:off x="2565076" y="3261914"/>
            <a:ext cx="576225" cy="576225"/>
          </a:xfrm>
          <a:prstGeom prst="rect">
            <a:avLst/>
          </a:prstGeom>
          <a:noFill/>
          <a:ln>
            <a:noFill/>
          </a:ln>
        </p:spPr>
      </p:pic>
      <p:sp>
        <p:nvSpPr>
          <p:cNvPr id="170" name="Google Shape;170;g2055240f805_0_75"/>
          <p:cNvSpPr txBox="1"/>
          <p:nvPr/>
        </p:nvSpPr>
        <p:spPr>
          <a:xfrm>
            <a:off x="2328938" y="3880050"/>
            <a:ext cx="10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solidFill>
                  <a:srgbClr val="FF0000"/>
                </a:solidFill>
              </a:rPr>
              <a:t>Conflict ?</a:t>
            </a:r>
            <a:endParaRPr sz="1400" b="1">
              <a:solidFill>
                <a:srgbClr val="FF0000"/>
              </a:solidFill>
            </a:endParaRPr>
          </a:p>
        </p:txBody>
      </p:sp>
      <p:sp>
        <p:nvSpPr>
          <p:cNvPr id="171" name="Google Shape;171;g2055240f805_0_75"/>
          <p:cNvSpPr/>
          <p:nvPr/>
        </p:nvSpPr>
        <p:spPr>
          <a:xfrm>
            <a:off x="7949175" y="203727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38</a:t>
            </a:r>
            <a:endParaRPr sz="1400"/>
          </a:p>
        </p:txBody>
      </p:sp>
      <p:sp>
        <p:nvSpPr>
          <p:cNvPr id="172" name="Google Shape;172;g2055240f805_0_75"/>
          <p:cNvSpPr/>
          <p:nvPr/>
        </p:nvSpPr>
        <p:spPr>
          <a:xfrm>
            <a:off x="4206525" y="2312225"/>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40</a:t>
            </a:r>
            <a:endParaRPr sz="1400"/>
          </a:p>
        </p:txBody>
      </p:sp>
      <p:sp>
        <p:nvSpPr>
          <p:cNvPr id="173" name="Google Shape;173;g2055240f805_0_75"/>
          <p:cNvSpPr/>
          <p:nvPr/>
        </p:nvSpPr>
        <p:spPr>
          <a:xfrm>
            <a:off x="4206525" y="281012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31</a:t>
            </a:r>
            <a:endParaRPr sz="1400"/>
          </a:p>
        </p:txBody>
      </p:sp>
      <p:cxnSp>
        <p:nvCxnSpPr>
          <p:cNvPr id="174" name="Google Shape;174;g2055240f805_0_75"/>
          <p:cNvCxnSpPr/>
          <p:nvPr/>
        </p:nvCxnSpPr>
        <p:spPr>
          <a:xfrm rot="10800000" flipH="1">
            <a:off x="4832550" y="2310625"/>
            <a:ext cx="2894400" cy="700500"/>
          </a:xfrm>
          <a:prstGeom prst="straightConnector1">
            <a:avLst/>
          </a:prstGeom>
          <a:noFill/>
          <a:ln w="9525" cap="flat" cmpd="sng">
            <a:solidFill>
              <a:srgbClr val="00FF00"/>
            </a:solidFill>
            <a:prstDash val="solid"/>
            <a:round/>
            <a:headEnd type="none" w="med" len="med"/>
            <a:tailEnd type="triangle" w="med" len="med"/>
          </a:ln>
        </p:spPr>
      </p:cxnSp>
      <p:sp>
        <p:nvSpPr>
          <p:cNvPr id="175" name="Google Shape;175;g2055240f805_0_75"/>
          <p:cNvSpPr txBox="1"/>
          <p:nvPr/>
        </p:nvSpPr>
        <p:spPr>
          <a:xfrm>
            <a:off x="6040800" y="2186325"/>
            <a:ext cx="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C00000"/>
                </a:solidFill>
              </a:rPr>
              <a:t>≤ ?</a:t>
            </a:r>
            <a:endParaRPr sz="1400">
              <a:solidFill>
                <a:srgbClr val="C00000"/>
              </a:solidFill>
            </a:endParaRPr>
          </a:p>
        </p:txBody>
      </p:sp>
      <p:sp>
        <p:nvSpPr>
          <p:cNvPr id="176" name="Google Shape;176;g2055240f805_0_75"/>
          <p:cNvSpPr/>
          <p:nvPr/>
        </p:nvSpPr>
        <p:spPr>
          <a:xfrm>
            <a:off x="3625701" y="3011126"/>
            <a:ext cx="442205" cy="2580507"/>
          </a:xfrm>
          <a:custGeom>
            <a:avLst/>
            <a:gdLst/>
            <a:ahLst/>
            <a:cxnLst/>
            <a:rect l="l" t="t" r="r" b="b"/>
            <a:pathLst>
              <a:path w="38031" h="144627" extrusionOk="0">
                <a:moveTo>
                  <a:pt x="38031" y="0"/>
                </a:moveTo>
                <a:cubicBezTo>
                  <a:pt x="31702" y="10201"/>
                  <a:pt x="914" y="38469"/>
                  <a:pt x="54" y="61206"/>
                </a:cubicBezTo>
                <a:cubicBezTo>
                  <a:pt x="-806" y="83943"/>
                  <a:pt x="26970" y="122781"/>
                  <a:pt x="32869" y="136423"/>
                </a:cubicBezTo>
                <a:cubicBezTo>
                  <a:pt x="38768" y="150065"/>
                  <a:pt x="35020" y="141954"/>
                  <a:pt x="35450" y="143060"/>
                </a:cubicBezTo>
              </a:path>
            </a:pathLst>
          </a:custGeom>
          <a:noFill/>
          <a:ln w="9525" cap="flat" cmpd="sng">
            <a:solidFill>
              <a:srgbClr val="FF0000"/>
            </a:solidFill>
            <a:prstDash val="solid"/>
            <a:round/>
            <a:headEnd type="none" w="med" len="med"/>
            <a:tailEnd type="none" w="med" len="med"/>
          </a:ln>
        </p:spPr>
        <p:txBody>
          <a:bodyPr/>
          <a:lstStyle/>
          <a:p>
            <a:endParaRPr lang="en-US" sz="1400"/>
          </a:p>
        </p:txBody>
      </p:sp>
      <p:pic>
        <p:nvPicPr>
          <p:cNvPr id="177" name="Google Shape;177;g2055240f805_0_75"/>
          <p:cNvPicPr preferRelativeResize="0"/>
          <p:nvPr/>
        </p:nvPicPr>
        <p:blipFill>
          <a:blip r:embed="rId3">
            <a:alphaModFix/>
          </a:blip>
          <a:stretch>
            <a:fillRect/>
          </a:stretch>
        </p:blipFill>
        <p:spPr>
          <a:xfrm>
            <a:off x="2436251" y="3261914"/>
            <a:ext cx="576225" cy="576225"/>
          </a:xfrm>
          <a:prstGeom prst="rect">
            <a:avLst/>
          </a:prstGeom>
          <a:noFill/>
          <a:ln>
            <a:noFill/>
          </a:ln>
        </p:spPr>
      </p:pic>
      <p:sp>
        <p:nvSpPr>
          <p:cNvPr id="178" name="Google Shape;178;g2055240f805_0_75"/>
          <p:cNvSpPr txBox="1"/>
          <p:nvPr/>
        </p:nvSpPr>
        <p:spPr>
          <a:xfrm>
            <a:off x="2200113" y="3880050"/>
            <a:ext cx="10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solidFill>
                  <a:srgbClr val="FF0000"/>
                </a:solidFill>
              </a:rPr>
              <a:t>Conflict ?</a:t>
            </a:r>
            <a:endParaRPr sz="1400" b="1">
              <a:solidFill>
                <a:srgbClr val="FF0000"/>
              </a:solidFill>
            </a:endParaRPr>
          </a:p>
        </p:txBody>
      </p:sp>
      <p:sp>
        <p:nvSpPr>
          <p:cNvPr id="179" name="Google Shape;179;g2055240f805_0_75"/>
          <p:cNvSpPr/>
          <p:nvPr/>
        </p:nvSpPr>
        <p:spPr>
          <a:xfrm>
            <a:off x="4206525" y="2810125"/>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31</a:t>
            </a:r>
            <a:endParaRPr sz="1400"/>
          </a:p>
        </p:txBody>
      </p:sp>
      <p:sp>
        <p:nvSpPr>
          <p:cNvPr id="180" name="Google Shape;180;g2055240f805_0_75"/>
          <p:cNvSpPr/>
          <p:nvPr/>
        </p:nvSpPr>
        <p:spPr>
          <a:xfrm>
            <a:off x="4206525" y="33080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cxnSp>
        <p:nvCxnSpPr>
          <p:cNvPr id="181" name="Google Shape;181;g2055240f805_0_75"/>
          <p:cNvCxnSpPr/>
          <p:nvPr/>
        </p:nvCxnSpPr>
        <p:spPr>
          <a:xfrm rot="10800000" flipH="1">
            <a:off x="4795675" y="2310575"/>
            <a:ext cx="2931300" cy="1143000"/>
          </a:xfrm>
          <a:prstGeom prst="straightConnector1">
            <a:avLst/>
          </a:prstGeom>
          <a:noFill/>
          <a:ln w="9525" cap="flat" cmpd="sng">
            <a:solidFill>
              <a:srgbClr val="00FF00"/>
            </a:solidFill>
            <a:prstDash val="solid"/>
            <a:round/>
            <a:headEnd type="none" w="med" len="med"/>
            <a:tailEnd type="triangle" w="med" len="med"/>
          </a:ln>
        </p:spPr>
      </p:cxnSp>
      <p:sp>
        <p:nvSpPr>
          <p:cNvPr id="182" name="Google Shape;182;g2055240f805_0_75"/>
          <p:cNvSpPr txBox="1"/>
          <p:nvPr/>
        </p:nvSpPr>
        <p:spPr>
          <a:xfrm>
            <a:off x="6040800" y="2186325"/>
            <a:ext cx="51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solidFill>
                  <a:srgbClr val="C00000"/>
                </a:solidFill>
              </a:rPr>
              <a:t>≤ ?</a:t>
            </a:r>
            <a:endParaRPr sz="1400">
              <a:solidFill>
                <a:srgbClr val="C00000"/>
              </a:solidFill>
            </a:endParaRPr>
          </a:p>
        </p:txBody>
      </p:sp>
      <p:sp>
        <p:nvSpPr>
          <p:cNvPr id="183" name="Google Shape;183;g2055240f805_0_75"/>
          <p:cNvSpPr/>
          <p:nvPr/>
        </p:nvSpPr>
        <p:spPr>
          <a:xfrm>
            <a:off x="3625701" y="3513825"/>
            <a:ext cx="442205" cy="2077928"/>
          </a:xfrm>
          <a:custGeom>
            <a:avLst/>
            <a:gdLst/>
            <a:ahLst/>
            <a:cxnLst/>
            <a:rect l="l" t="t" r="r" b="b"/>
            <a:pathLst>
              <a:path w="38031" h="144627" extrusionOk="0">
                <a:moveTo>
                  <a:pt x="38031" y="0"/>
                </a:moveTo>
                <a:cubicBezTo>
                  <a:pt x="31702" y="10201"/>
                  <a:pt x="914" y="38469"/>
                  <a:pt x="54" y="61206"/>
                </a:cubicBezTo>
                <a:cubicBezTo>
                  <a:pt x="-806" y="83943"/>
                  <a:pt x="26970" y="122781"/>
                  <a:pt x="32869" y="136423"/>
                </a:cubicBezTo>
                <a:cubicBezTo>
                  <a:pt x="38768" y="150065"/>
                  <a:pt x="35020" y="141954"/>
                  <a:pt x="35450" y="143060"/>
                </a:cubicBezTo>
              </a:path>
            </a:pathLst>
          </a:custGeom>
          <a:noFill/>
          <a:ln w="9525" cap="flat" cmpd="sng">
            <a:solidFill>
              <a:srgbClr val="00FF00"/>
            </a:solidFill>
            <a:prstDash val="solid"/>
            <a:round/>
            <a:headEnd type="none" w="med" len="med"/>
            <a:tailEnd type="none" w="med" len="med"/>
          </a:ln>
        </p:spPr>
        <p:txBody>
          <a:bodyPr/>
          <a:lstStyle/>
          <a:p>
            <a:endParaRPr lang="en-US" sz="1400"/>
          </a:p>
        </p:txBody>
      </p:sp>
      <p:pic>
        <p:nvPicPr>
          <p:cNvPr id="184" name="Google Shape;184;g2055240f805_0_75"/>
          <p:cNvPicPr preferRelativeResize="0"/>
          <p:nvPr/>
        </p:nvPicPr>
        <p:blipFill>
          <a:blip r:embed="rId3">
            <a:alphaModFix/>
          </a:blip>
          <a:stretch>
            <a:fillRect/>
          </a:stretch>
        </p:blipFill>
        <p:spPr>
          <a:xfrm>
            <a:off x="2674701" y="3934814"/>
            <a:ext cx="576225" cy="576225"/>
          </a:xfrm>
          <a:prstGeom prst="rect">
            <a:avLst/>
          </a:prstGeom>
          <a:noFill/>
          <a:ln w="9525" cap="flat" cmpd="sng">
            <a:solidFill>
              <a:schemeClr val="lt1"/>
            </a:solidFill>
            <a:prstDash val="solid"/>
            <a:round/>
            <a:headEnd type="none" w="sm" len="sm"/>
            <a:tailEnd type="none" w="sm" len="sm"/>
          </a:ln>
        </p:spPr>
      </p:pic>
      <p:sp>
        <p:nvSpPr>
          <p:cNvPr id="185" name="Google Shape;185;g2055240f805_0_75"/>
          <p:cNvSpPr txBox="1"/>
          <p:nvPr/>
        </p:nvSpPr>
        <p:spPr>
          <a:xfrm>
            <a:off x="2438563" y="4552950"/>
            <a:ext cx="10485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solidFill>
                  <a:srgbClr val="FF0000"/>
                </a:solidFill>
              </a:rPr>
              <a:t>Conflict ?</a:t>
            </a:r>
            <a:endParaRPr sz="1400" b="1">
              <a:solidFill>
                <a:srgbClr val="FF0000"/>
              </a:solidFill>
            </a:endParaRPr>
          </a:p>
        </p:txBody>
      </p:sp>
      <p:sp>
        <p:nvSpPr>
          <p:cNvPr id="186" name="Google Shape;186;g2055240f805_0_75"/>
          <p:cNvSpPr/>
          <p:nvPr/>
        </p:nvSpPr>
        <p:spPr>
          <a:xfrm>
            <a:off x="4206525" y="33080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sp>
        <p:nvSpPr>
          <p:cNvPr id="187" name="Google Shape;187;g2055240f805_0_75"/>
          <p:cNvSpPr/>
          <p:nvPr/>
        </p:nvSpPr>
        <p:spPr>
          <a:xfrm>
            <a:off x="4879025" y="58029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sp>
        <p:nvSpPr>
          <p:cNvPr id="188" name="Google Shape;188;g2055240f805_0_75"/>
          <p:cNvSpPr/>
          <p:nvPr/>
        </p:nvSpPr>
        <p:spPr>
          <a:xfrm>
            <a:off x="7949175" y="20372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38</a:t>
            </a:r>
            <a:endParaRPr sz="1400"/>
          </a:p>
        </p:txBody>
      </p:sp>
      <p:sp>
        <p:nvSpPr>
          <p:cNvPr id="190" name="Google Shape;190;g2055240f805_0_75"/>
          <p:cNvSpPr txBox="1"/>
          <p:nvPr/>
        </p:nvSpPr>
        <p:spPr>
          <a:xfrm>
            <a:off x="2676825" y="848575"/>
            <a:ext cx="11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Greedy</a:t>
            </a:r>
            <a:endParaRPr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10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0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151"/>
                                        </p:tgtEl>
                                      </p:cBhvr>
                                    </p:animEffect>
                                    <p:set>
                                      <p:cBhvr>
                                        <p:cTn id="18" dur="1" fill="hold">
                                          <p:stCondLst>
                                            <p:cond delay="1000"/>
                                          </p:stCondLst>
                                        </p:cTn>
                                        <p:tgtEl>
                                          <p:spTgt spid="15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00"/>
                                        <p:tgtEl>
                                          <p:spTgt spid="152"/>
                                        </p:tgtEl>
                                      </p:cBhvr>
                                    </p:animEffect>
                                    <p:set>
                                      <p:cBhvr>
                                        <p:cTn id="21" dur="1" fill="hold">
                                          <p:stCondLst>
                                            <p:cond delay="1000"/>
                                          </p:stCondLst>
                                        </p:cTn>
                                        <p:tgtEl>
                                          <p:spTgt spid="15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153"/>
                                        </p:tgtEl>
                                      </p:cBhvr>
                                    </p:animEffect>
                                    <p:set>
                                      <p:cBhvr>
                                        <p:cTn id="24" dur="1" fill="hold">
                                          <p:stCondLst>
                                            <p:cond delay="1000"/>
                                          </p:stCondLst>
                                        </p:cTn>
                                        <p:tgtEl>
                                          <p:spTgt spid="15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1000"/>
                                        <p:tgtEl>
                                          <p:spTgt spid="154"/>
                                        </p:tgtEl>
                                      </p:cBhvr>
                                    </p:animEffect>
                                    <p:set>
                                      <p:cBhvr>
                                        <p:cTn id="27" dur="1" fill="hold">
                                          <p:stCondLst>
                                            <p:cond delay="1000"/>
                                          </p:stCondLst>
                                        </p:cTn>
                                        <p:tgtEl>
                                          <p:spTgt spid="15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156"/>
                                        </p:tgtEl>
                                      </p:cBhvr>
                                    </p:animEffect>
                                    <p:set>
                                      <p:cBhvr>
                                        <p:cTn id="30" dur="1" fill="hold">
                                          <p:stCondLst>
                                            <p:cond delay="1000"/>
                                          </p:stCondLst>
                                        </p:cTn>
                                        <p:tgtEl>
                                          <p:spTgt spid="156"/>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1000"/>
                                        <p:tgtEl>
                                          <p:spTgt spid="164"/>
                                        </p:tgtEl>
                                      </p:cBhvr>
                                    </p:animEffect>
                                  </p:childTnLst>
                                </p:cTn>
                              </p:par>
                              <p:par>
                                <p:cTn id="35" presetID="10" presetClass="entr" presetSubtype="0" fill="hold" nodeType="with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1000"/>
                                        <p:tgtEl>
                                          <p:spTgt spid="165"/>
                                        </p:tgtEl>
                                      </p:cBhvr>
                                    </p:animEffect>
                                  </p:childTnLst>
                                </p:cTn>
                              </p:par>
                              <p:par>
                                <p:cTn id="38" presetID="10" presetClass="entr" presetSubtype="0" fill="hold" nodeType="withEffect">
                                  <p:stCondLst>
                                    <p:cond delay="0"/>
                                  </p:stCondLst>
                                  <p:childTnLst>
                                    <p:set>
                                      <p:cBhvr>
                                        <p:cTn id="39" dur="1" fill="hold">
                                          <p:stCondLst>
                                            <p:cond delay="0"/>
                                          </p:stCondLst>
                                        </p:cTn>
                                        <p:tgtEl>
                                          <p:spTgt spid="166"/>
                                        </p:tgtEl>
                                        <p:attrNameLst>
                                          <p:attrName>style.visibility</p:attrName>
                                        </p:attrNameLst>
                                      </p:cBhvr>
                                      <p:to>
                                        <p:strVal val="visible"/>
                                      </p:to>
                                    </p:set>
                                    <p:animEffect transition="in" filter="fade">
                                      <p:cBhvr>
                                        <p:cTn id="40" dur="1000"/>
                                        <p:tgtEl>
                                          <p:spTgt spid="166"/>
                                        </p:tgtEl>
                                      </p:cBhvr>
                                    </p:animEffect>
                                  </p:childTnLst>
                                </p:cTn>
                              </p:par>
                              <p:par>
                                <p:cTn id="41" presetID="10" presetClass="entr" presetSubtype="0" fill="hold" nodeType="withEffect">
                                  <p:stCondLst>
                                    <p:cond delay="0"/>
                                  </p:stCondLst>
                                  <p:childTnLst>
                                    <p:set>
                                      <p:cBhvr>
                                        <p:cTn id="42" dur="1" fill="hold">
                                          <p:stCondLst>
                                            <p:cond delay="0"/>
                                          </p:stCondLst>
                                        </p:cTn>
                                        <p:tgtEl>
                                          <p:spTgt spid="167"/>
                                        </p:tgtEl>
                                        <p:attrNameLst>
                                          <p:attrName>style.visibility</p:attrName>
                                        </p:attrNameLst>
                                      </p:cBhvr>
                                      <p:to>
                                        <p:strVal val="visible"/>
                                      </p:to>
                                    </p:set>
                                    <p:animEffect transition="in" filter="fade">
                                      <p:cBhvr>
                                        <p:cTn id="43" dur="1000"/>
                                        <p:tgtEl>
                                          <p:spTgt spid="167"/>
                                        </p:tgtEl>
                                      </p:cBhvr>
                                    </p:animEffect>
                                  </p:childTnLst>
                                </p:cTn>
                              </p:par>
                              <p:par>
                                <p:cTn id="44" presetID="10" presetClass="entr" presetSubtype="0" fill="hold" nodeType="withEffect">
                                  <p:stCondLst>
                                    <p:cond delay="0"/>
                                  </p:stCondLst>
                                  <p:childTnLst>
                                    <p:set>
                                      <p:cBhvr>
                                        <p:cTn id="45" dur="1" fill="hold">
                                          <p:stCondLst>
                                            <p:cond delay="0"/>
                                          </p:stCondLst>
                                        </p:cTn>
                                        <p:tgtEl>
                                          <p:spTgt spid="168"/>
                                        </p:tgtEl>
                                        <p:attrNameLst>
                                          <p:attrName>style.visibility</p:attrName>
                                        </p:attrNameLst>
                                      </p:cBhvr>
                                      <p:to>
                                        <p:strVal val="visible"/>
                                      </p:to>
                                    </p:set>
                                    <p:animEffect transition="in" filter="fade">
                                      <p:cBhvr>
                                        <p:cTn id="46" dur="1000"/>
                                        <p:tgtEl>
                                          <p:spTgt spid="168"/>
                                        </p:tgtEl>
                                      </p:cBhvr>
                                    </p:animEffect>
                                  </p:childTnLst>
                                </p:cTn>
                              </p:par>
                              <p:par>
                                <p:cTn id="47" presetID="10" presetClass="entr" presetSubtype="0" fill="hold" nodeType="withEffect">
                                  <p:stCondLst>
                                    <p:cond delay="0"/>
                                  </p:stCondLst>
                                  <p:childTnLst>
                                    <p:set>
                                      <p:cBhvr>
                                        <p:cTn id="48" dur="1" fill="hold">
                                          <p:stCondLst>
                                            <p:cond delay="0"/>
                                          </p:stCondLst>
                                        </p:cTn>
                                        <p:tgtEl>
                                          <p:spTgt spid="169"/>
                                        </p:tgtEl>
                                        <p:attrNameLst>
                                          <p:attrName>style.visibility</p:attrName>
                                        </p:attrNameLst>
                                      </p:cBhvr>
                                      <p:to>
                                        <p:strVal val="visible"/>
                                      </p:to>
                                    </p:set>
                                    <p:animEffect transition="in" filter="fade">
                                      <p:cBhvr>
                                        <p:cTn id="49" dur="1000"/>
                                        <p:tgtEl>
                                          <p:spTgt spid="169"/>
                                        </p:tgtEl>
                                      </p:cBhvr>
                                    </p:animEffect>
                                  </p:childTnLst>
                                </p:cTn>
                              </p:par>
                              <p:par>
                                <p:cTn id="50" presetID="10" presetClass="entr" presetSubtype="0" fill="hold" nodeType="with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1000"/>
                                        <p:tgtEl>
                                          <p:spTgt spid="17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165"/>
                                        </p:tgtEl>
                                      </p:cBhvr>
                                    </p:animEffect>
                                    <p:set>
                                      <p:cBhvr>
                                        <p:cTn id="57" dur="1" fill="hold">
                                          <p:stCondLst>
                                            <p:cond delay="1000"/>
                                          </p:stCondLst>
                                        </p:cTn>
                                        <p:tgtEl>
                                          <p:spTgt spid="16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000"/>
                                        <p:tgtEl>
                                          <p:spTgt spid="166"/>
                                        </p:tgtEl>
                                      </p:cBhvr>
                                    </p:animEffect>
                                    <p:set>
                                      <p:cBhvr>
                                        <p:cTn id="60" dur="1" fill="hold">
                                          <p:stCondLst>
                                            <p:cond delay="1000"/>
                                          </p:stCondLst>
                                        </p:cTn>
                                        <p:tgtEl>
                                          <p:spTgt spid="16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1000"/>
                                        <p:tgtEl>
                                          <p:spTgt spid="168"/>
                                        </p:tgtEl>
                                      </p:cBhvr>
                                    </p:animEffect>
                                    <p:set>
                                      <p:cBhvr>
                                        <p:cTn id="63" dur="1" fill="hold">
                                          <p:stCondLst>
                                            <p:cond delay="1000"/>
                                          </p:stCondLst>
                                        </p:cTn>
                                        <p:tgtEl>
                                          <p:spTgt spid="16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00"/>
                                        <p:tgtEl>
                                          <p:spTgt spid="169"/>
                                        </p:tgtEl>
                                      </p:cBhvr>
                                    </p:animEffect>
                                    <p:set>
                                      <p:cBhvr>
                                        <p:cTn id="66" dur="1" fill="hold">
                                          <p:stCondLst>
                                            <p:cond delay="1000"/>
                                          </p:stCondLst>
                                        </p:cTn>
                                        <p:tgtEl>
                                          <p:spTgt spid="16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70"/>
                                        </p:tgtEl>
                                      </p:cBhvr>
                                    </p:animEffect>
                                    <p:set>
                                      <p:cBhvr>
                                        <p:cTn id="69" dur="1" fill="hold">
                                          <p:stCondLst>
                                            <p:cond delay="1000"/>
                                          </p:stCondLst>
                                        </p:cTn>
                                        <p:tgtEl>
                                          <p:spTgt spid="17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67"/>
                                        </p:tgtEl>
                                      </p:cBhvr>
                                    </p:animEffect>
                                    <p:set>
                                      <p:cBhvr>
                                        <p:cTn id="72" dur="1" fill="hold">
                                          <p:stCondLst>
                                            <p:cond delay="1000"/>
                                          </p:stCondLst>
                                        </p:cTn>
                                        <p:tgtEl>
                                          <p:spTgt spid="167"/>
                                        </p:tgtEl>
                                        <p:attrNameLst>
                                          <p:attrName>style.visibility</p:attrName>
                                        </p:attrNameLst>
                                      </p:cBhvr>
                                      <p:to>
                                        <p:strVal val="hidden"/>
                                      </p:to>
                                    </p:set>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1000"/>
                                        <p:tgtEl>
                                          <p:spTgt spid="171"/>
                                        </p:tgtEl>
                                      </p:cBhvr>
                                    </p:animEffect>
                                  </p:childTnLst>
                                </p:cTn>
                              </p:par>
                              <p:par>
                                <p:cTn id="77" presetID="10" presetClass="entr" presetSubtype="0" fill="hold" nodeType="withEffect">
                                  <p:stCondLst>
                                    <p:cond delay="0"/>
                                  </p:stCondLst>
                                  <p:childTnLst>
                                    <p:set>
                                      <p:cBhvr>
                                        <p:cTn id="78" dur="1" fill="hold">
                                          <p:stCondLst>
                                            <p:cond delay="0"/>
                                          </p:stCondLst>
                                        </p:cTn>
                                        <p:tgtEl>
                                          <p:spTgt spid="172"/>
                                        </p:tgtEl>
                                        <p:attrNameLst>
                                          <p:attrName>style.visibility</p:attrName>
                                        </p:attrNameLst>
                                      </p:cBhvr>
                                      <p:to>
                                        <p:strVal val="visible"/>
                                      </p:to>
                                    </p:set>
                                    <p:animEffect transition="in" filter="fade">
                                      <p:cBhvr>
                                        <p:cTn id="79" dur="1000"/>
                                        <p:tgtEl>
                                          <p:spTgt spid="172"/>
                                        </p:tgtEl>
                                      </p:cBhvr>
                                    </p:animEffect>
                                  </p:childTnLst>
                                </p:cTn>
                              </p:par>
                              <p:par>
                                <p:cTn id="80" presetID="10" presetClass="entr" presetSubtype="0" fill="hold" nodeType="withEffect">
                                  <p:stCondLst>
                                    <p:cond delay="0"/>
                                  </p:stCondLst>
                                  <p:childTnLst>
                                    <p:set>
                                      <p:cBhvr>
                                        <p:cTn id="81" dur="1" fill="hold">
                                          <p:stCondLst>
                                            <p:cond delay="0"/>
                                          </p:stCondLst>
                                        </p:cTn>
                                        <p:tgtEl>
                                          <p:spTgt spid="173"/>
                                        </p:tgtEl>
                                        <p:attrNameLst>
                                          <p:attrName>style.visibility</p:attrName>
                                        </p:attrNameLst>
                                      </p:cBhvr>
                                      <p:to>
                                        <p:strVal val="visible"/>
                                      </p:to>
                                    </p:set>
                                    <p:animEffect transition="in" filter="fade">
                                      <p:cBhvr>
                                        <p:cTn id="82" dur="1000"/>
                                        <p:tgtEl>
                                          <p:spTgt spid="173"/>
                                        </p:tgtEl>
                                      </p:cBhvr>
                                    </p:animEffect>
                                  </p:childTnLst>
                                </p:cTn>
                              </p:par>
                              <p:par>
                                <p:cTn id="83" presetID="10" presetClass="entr" presetSubtype="0" fill="hold" nodeType="withEffect">
                                  <p:stCondLst>
                                    <p:cond delay="0"/>
                                  </p:stCondLst>
                                  <p:childTnLst>
                                    <p:set>
                                      <p:cBhvr>
                                        <p:cTn id="84" dur="1" fill="hold">
                                          <p:stCondLst>
                                            <p:cond delay="0"/>
                                          </p:stCondLst>
                                        </p:cTn>
                                        <p:tgtEl>
                                          <p:spTgt spid="174"/>
                                        </p:tgtEl>
                                        <p:attrNameLst>
                                          <p:attrName>style.visibility</p:attrName>
                                        </p:attrNameLst>
                                      </p:cBhvr>
                                      <p:to>
                                        <p:strVal val="visible"/>
                                      </p:to>
                                    </p:set>
                                    <p:animEffect transition="in" filter="fade">
                                      <p:cBhvr>
                                        <p:cTn id="85" dur="1000"/>
                                        <p:tgtEl>
                                          <p:spTgt spid="174"/>
                                        </p:tgtEl>
                                      </p:cBhvr>
                                    </p:animEffect>
                                  </p:childTnLst>
                                </p:cTn>
                              </p:par>
                              <p:par>
                                <p:cTn id="86" presetID="10" presetClass="entr" presetSubtype="0" fill="hold" nodeType="withEffect">
                                  <p:stCondLst>
                                    <p:cond delay="0"/>
                                  </p:stCondLst>
                                  <p:childTnLst>
                                    <p:set>
                                      <p:cBhvr>
                                        <p:cTn id="87" dur="1" fill="hold">
                                          <p:stCondLst>
                                            <p:cond delay="0"/>
                                          </p:stCondLst>
                                        </p:cTn>
                                        <p:tgtEl>
                                          <p:spTgt spid="175"/>
                                        </p:tgtEl>
                                        <p:attrNameLst>
                                          <p:attrName>style.visibility</p:attrName>
                                        </p:attrNameLst>
                                      </p:cBhvr>
                                      <p:to>
                                        <p:strVal val="visible"/>
                                      </p:to>
                                    </p:set>
                                    <p:animEffect transition="in" filter="fade">
                                      <p:cBhvr>
                                        <p:cTn id="88" dur="1000"/>
                                        <p:tgtEl>
                                          <p:spTgt spid="175"/>
                                        </p:tgtEl>
                                      </p:cBhvr>
                                    </p:animEffect>
                                  </p:childTnLst>
                                </p:cTn>
                              </p:par>
                              <p:par>
                                <p:cTn id="89" presetID="10" presetClass="entr" presetSubtype="0" fill="hold" nodeType="with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1000"/>
                                        <p:tgtEl>
                                          <p:spTgt spid="176"/>
                                        </p:tgtEl>
                                      </p:cBhvr>
                                    </p:animEffect>
                                  </p:childTnLst>
                                </p:cTn>
                              </p:par>
                              <p:par>
                                <p:cTn id="92" presetID="10" presetClass="entr" presetSubtype="0" fill="hold" nodeType="withEffect">
                                  <p:stCondLst>
                                    <p:cond delay="0"/>
                                  </p:stCondLst>
                                  <p:childTnLst>
                                    <p:set>
                                      <p:cBhvr>
                                        <p:cTn id="93" dur="1" fill="hold">
                                          <p:stCondLst>
                                            <p:cond delay="0"/>
                                          </p:stCondLst>
                                        </p:cTn>
                                        <p:tgtEl>
                                          <p:spTgt spid="177"/>
                                        </p:tgtEl>
                                        <p:attrNameLst>
                                          <p:attrName>style.visibility</p:attrName>
                                        </p:attrNameLst>
                                      </p:cBhvr>
                                      <p:to>
                                        <p:strVal val="visible"/>
                                      </p:to>
                                    </p:set>
                                    <p:animEffect transition="in" filter="fade">
                                      <p:cBhvr>
                                        <p:cTn id="94" dur="1000"/>
                                        <p:tgtEl>
                                          <p:spTgt spid="177"/>
                                        </p:tgtEl>
                                      </p:cBhvr>
                                    </p:animEffect>
                                  </p:childTnLst>
                                </p:cTn>
                              </p:par>
                              <p:par>
                                <p:cTn id="95" presetID="10" presetClass="entr" presetSubtype="0" fill="hold" nodeType="withEffect">
                                  <p:stCondLst>
                                    <p:cond delay="0"/>
                                  </p:stCondLst>
                                  <p:childTnLst>
                                    <p:set>
                                      <p:cBhvr>
                                        <p:cTn id="96" dur="1" fill="hold">
                                          <p:stCondLst>
                                            <p:cond delay="0"/>
                                          </p:stCondLst>
                                        </p:cTn>
                                        <p:tgtEl>
                                          <p:spTgt spid="178"/>
                                        </p:tgtEl>
                                        <p:attrNameLst>
                                          <p:attrName>style.visibility</p:attrName>
                                        </p:attrNameLst>
                                      </p:cBhvr>
                                      <p:to>
                                        <p:strVal val="visible"/>
                                      </p:to>
                                    </p:set>
                                    <p:animEffect transition="in" filter="fade">
                                      <p:cBhvr>
                                        <p:cTn id="97" dur="1000"/>
                                        <p:tgtEl>
                                          <p:spTgt spid="17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1000"/>
                                        <p:tgtEl>
                                          <p:spTgt spid="173"/>
                                        </p:tgtEl>
                                      </p:cBhvr>
                                    </p:animEffect>
                                    <p:set>
                                      <p:cBhvr>
                                        <p:cTn id="102" dur="1" fill="hold">
                                          <p:stCondLst>
                                            <p:cond delay="1000"/>
                                          </p:stCondLst>
                                        </p:cTn>
                                        <p:tgtEl>
                                          <p:spTgt spid="173"/>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1000"/>
                                        <p:tgtEl>
                                          <p:spTgt spid="174"/>
                                        </p:tgtEl>
                                      </p:cBhvr>
                                    </p:animEffect>
                                    <p:set>
                                      <p:cBhvr>
                                        <p:cTn id="105" dur="1" fill="hold">
                                          <p:stCondLst>
                                            <p:cond delay="1000"/>
                                          </p:stCondLst>
                                        </p:cTn>
                                        <p:tgtEl>
                                          <p:spTgt spid="174"/>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1000"/>
                                        <p:tgtEl>
                                          <p:spTgt spid="176"/>
                                        </p:tgtEl>
                                      </p:cBhvr>
                                    </p:animEffect>
                                    <p:set>
                                      <p:cBhvr>
                                        <p:cTn id="108" dur="1" fill="hold">
                                          <p:stCondLst>
                                            <p:cond delay="1000"/>
                                          </p:stCondLst>
                                        </p:cTn>
                                        <p:tgtEl>
                                          <p:spTgt spid="176"/>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1000"/>
                                        <p:tgtEl>
                                          <p:spTgt spid="177"/>
                                        </p:tgtEl>
                                      </p:cBhvr>
                                    </p:animEffect>
                                    <p:set>
                                      <p:cBhvr>
                                        <p:cTn id="111" dur="1" fill="hold">
                                          <p:stCondLst>
                                            <p:cond delay="1000"/>
                                          </p:stCondLst>
                                        </p:cTn>
                                        <p:tgtEl>
                                          <p:spTgt spid="177"/>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1000"/>
                                        <p:tgtEl>
                                          <p:spTgt spid="178"/>
                                        </p:tgtEl>
                                      </p:cBhvr>
                                    </p:animEffect>
                                    <p:set>
                                      <p:cBhvr>
                                        <p:cTn id="114" dur="1" fill="hold">
                                          <p:stCondLst>
                                            <p:cond delay="1000"/>
                                          </p:stCondLst>
                                        </p:cTn>
                                        <p:tgtEl>
                                          <p:spTgt spid="17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1000"/>
                                        <p:tgtEl>
                                          <p:spTgt spid="175"/>
                                        </p:tgtEl>
                                      </p:cBhvr>
                                    </p:animEffect>
                                    <p:set>
                                      <p:cBhvr>
                                        <p:cTn id="117" dur="1" fill="hold">
                                          <p:stCondLst>
                                            <p:cond delay="1000"/>
                                          </p:stCondLst>
                                        </p:cTn>
                                        <p:tgtEl>
                                          <p:spTgt spid="175"/>
                                        </p:tgtEl>
                                        <p:attrNameLst>
                                          <p:attrName>style.visibility</p:attrName>
                                        </p:attrNameLst>
                                      </p:cBhvr>
                                      <p:to>
                                        <p:strVal val="hidden"/>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179"/>
                                        </p:tgtEl>
                                        <p:attrNameLst>
                                          <p:attrName>style.visibility</p:attrName>
                                        </p:attrNameLst>
                                      </p:cBhvr>
                                      <p:to>
                                        <p:strVal val="visible"/>
                                      </p:to>
                                    </p:set>
                                    <p:animEffect transition="in" filter="fade">
                                      <p:cBhvr>
                                        <p:cTn id="121" dur="1000"/>
                                        <p:tgtEl>
                                          <p:spTgt spid="179"/>
                                        </p:tgtEl>
                                      </p:cBhvr>
                                    </p:animEffect>
                                  </p:childTnLst>
                                </p:cTn>
                              </p:par>
                              <p:par>
                                <p:cTn id="122" presetID="10" presetClass="entr" presetSubtype="0" fill="hold" nodeType="withEffect">
                                  <p:stCondLst>
                                    <p:cond delay="0"/>
                                  </p:stCondLst>
                                  <p:childTnLst>
                                    <p:set>
                                      <p:cBhvr>
                                        <p:cTn id="123" dur="1" fill="hold">
                                          <p:stCondLst>
                                            <p:cond delay="0"/>
                                          </p:stCondLst>
                                        </p:cTn>
                                        <p:tgtEl>
                                          <p:spTgt spid="180"/>
                                        </p:tgtEl>
                                        <p:attrNameLst>
                                          <p:attrName>style.visibility</p:attrName>
                                        </p:attrNameLst>
                                      </p:cBhvr>
                                      <p:to>
                                        <p:strVal val="visible"/>
                                      </p:to>
                                    </p:set>
                                    <p:animEffect transition="in" filter="fade">
                                      <p:cBhvr>
                                        <p:cTn id="124" dur="1000"/>
                                        <p:tgtEl>
                                          <p:spTgt spid="180"/>
                                        </p:tgtEl>
                                      </p:cBhvr>
                                    </p:animEffect>
                                  </p:childTnLst>
                                </p:cTn>
                              </p:par>
                              <p:par>
                                <p:cTn id="125" presetID="10" presetClass="entr" presetSubtype="0" fill="hold"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10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182"/>
                                        </p:tgtEl>
                                        <p:attrNameLst>
                                          <p:attrName>style.visibility</p:attrName>
                                        </p:attrNameLst>
                                      </p:cBhvr>
                                      <p:to>
                                        <p:strVal val="visible"/>
                                      </p:to>
                                    </p:set>
                                    <p:animEffect transition="in" filter="fade">
                                      <p:cBhvr>
                                        <p:cTn id="130" dur="1000"/>
                                        <p:tgtEl>
                                          <p:spTgt spid="182"/>
                                        </p:tgtEl>
                                      </p:cBhvr>
                                    </p:animEffect>
                                  </p:childTnLst>
                                </p:cTn>
                              </p:par>
                              <p:par>
                                <p:cTn id="131" presetID="10"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1000"/>
                                        <p:tgtEl>
                                          <p:spTgt spid="183"/>
                                        </p:tgtEl>
                                      </p:cBhvr>
                                    </p:animEffect>
                                  </p:childTnLst>
                                </p:cTn>
                              </p:par>
                              <p:par>
                                <p:cTn id="134" presetID="10" presetClass="entr" presetSubtype="0" fill="hold" nodeType="withEffect">
                                  <p:stCondLst>
                                    <p:cond delay="0"/>
                                  </p:stCondLst>
                                  <p:childTnLst>
                                    <p:set>
                                      <p:cBhvr>
                                        <p:cTn id="135" dur="1" fill="hold">
                                          <p:stCondLst>
                                            <p:cond delay="0"/>
                                          </p:stCondLst>
                                        </p:cTn>
                                        <p:tgtEl>
                                          <p:spTgt spid="184"/>
                                        </p:tgtEl>
                                        <p:attrNameLst>
                                          <p:attrName>style.visibility</p:attrName>
                                        </p:attrNameLst>
                                      </p:cBhvr>
                                      <p:to>
                                        <p:strVal val="visible"/>
                                      </p:to>
                                    </p:set>
                                    <p:animEffect transition="in" filter="fade">
                                      <p:cBhvr>
                                        <p:cTn id="136" dur="1000"/>
                                        <p:tgtEl>
                                          <p:spTgt spid="184"/>
                                        </p:tgtEl>
                                      </p:cBhvr>
                                    </p:animEffect>
                                  </p:childTnLst>
                                </p:cTn>
                              </p:par>
                              <p:par>
                                <p:cTn id="137" presetID="10" presetClass="entr" presetSubtype="0" fill="hold" nodeType="withEffect">
                                  <p:stCondLst>
                                    <p:cond delay="0"/>
                                  </p:stCondLst>
                                  <p:childTnLst>
                                    <p:set>
                                      <p:cBhvr>
                                        <p:cTn id="138" dur="1" fill="hold">
                                          <p:stCondLst>
                                            <p:cond delay="0"/>
                                          </p:stCondLst>
                                        </p:cTn>
                                        <p:tgtEl>
                                          <p:spTgt spid="185"/>
                                        </p:tgtEl>
                                        <p:attrNameLst>
                                          <p:attrName>style.visibility</p:attrName>
                                        </p:attrNameLst>
                                      </p:cBhvr>
                                      <p:to>
                                        <p:strVal val="visible"/>
                                      </p:to>
                                    </p:set>
                                    <p:animEffect transition="in" filter="fade">
                                      <p:cBhvr>
                                        <p:cTn id="139" dur="1000"/>
                                        <p:tgtEl>
                                          <p:spTgt spid="18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86"/>
                                        </p:tgtEl>
                                        <p:attrNameLst>
                                          <p:attrName>style.visibility</p:attrName>
                                        </p:attrNameLst>
                                      </p:cBhvr>
                                      <p:to>
                                        <p:strVal val="visible"/>
                                      </p:to>
                                    </p:set>
                                    <p:animEffect transition="in" filter="fade">
                                      <p:cBhvr>
                                        <p:cTn id="144" dur="1000"/>
                                        <p:tgtEl>
                                          <p:spTgt spid="186"/>
                                        </p:tgtEl>
                                      </p:cBhvr>
                                    </p:animEffect>
                                  </p:childTnLst>
                                </p:cTn>
                              </p:par>
                              <p:par>
                                <p:cTn id="145" presetID="10" presetClass="entr" presetSubtype="0" fill="hold" nodeType="withEffect">
                                  <p:stCondLst>
                                    <p:cond delay="0"/>
                                  </p:stCondLst>
                                  <p:childTnLst>
                                    <p:set>
                                      <p:cBhvr>
                                        <p:cTn id="146" dur="1" fill="hold">
                                          <p:stCondLst>
                                            <p:cond delay="0"/>
                                          </p:stCondLst>
                                        </p:cTn>
                                        <p:tgtEl>
                                          <p:spTgt spid="187"/>
                                        </p:tgtEl>
                                        <p:attrNameLst>
                                          <p:attrName>style.visibility</p:attrName>
                                        </p:attrNameLst>
                                      </p:cBhvr>
                                      <p:to>
                                        <p:strVal val="visible"/>
                                      </p:to>
                                    </p:set>
                                    <p:animEffect transition="in" filter="fade">
                                      <p:cBhvr>
                                        <p:cTn id="147" dur="1000"/>
                                        <p:tgtEl>
                                          <p:spTgt spid="187"/>
                                        </p:tgtEl>
                                      </p:cBhvr>
                                    </p:animEffect>
                                  </p:childTnLst>
                                </p:cTn>
                              </p:par>
                              <p:par>
                                <p:cTn id="148" presetID="10" presetClass="entr" presetSubtype="0" fill="hold" nodeType="withEffect">
                                  <p:stCondLst>
                                    <p:cond delay="0"/>
                                  </p:stCondLst>
                                  <p:childTnLst>
                                    <p:set>
                                      <p:cBhvr>
                                        <p:cTn id="149" dur="1" fill="hold">
                                          <p:stCondLst>
                                            <p:cond delay="0"/>
                                          </p:stCondLst>
                                        </p:cTn>
                                        <p:tgtEl>
                                          <p:spTgt spid="188"/>
                                        </p:tgtEl>
                                        <p:attrNameLst>
                                          <p:attrName>style.visibility</p:attrName>
                                        </p:attrNameLst>
                                      </p:cBhvr>
                                      <p:to>
                                        <p:strVal val="visible"/>
                                      </p:to>
                                    </p:set>
                                    <p:animEffect transition="in" filter="fade">
                                      <p:cBhvr>
                                        <p:cTn id="150"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055240f805_0_252"/>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
        <p:nvSpPr>
          <p:cNvPr id="196" name="Google Shape;196;g2055240f805_0_252"/>
          <p:cNvSpPr txBox="1">
            <a:spLocks noGrp="1"/>
          </p:cNvSpPr>
          <p:nvPr>
            <p:ph type="title"/>
          </p:nvPr>
        </p:nvSpPr>
        <p:spPr>
          <a:xfrm>
            <a:off x="123565" y="78613"/>
            <a:ext cx="10321802" cy="451800"/>
          </a:xfrm>
          <a:prstGeom prst="rect">
            <a:avLst/>
          </a:prstGeom>
          <a:noFill/>
          <a:ln>
            <a:noFill/>
          </a:ln>
        </p:spPr>
        <p:txBody>
          <a:bodyPr spcFirstLastPara="1" wrap="square" lIns="91425" tIns="45700" rIns="91425" bIns="45700" anchor="t" anchorCtr="0">
            <a:noAutofit/>
          </a:bodyPr>
          <a:lstStyle/>
          <a:p>
            <a:r>
              <a:rPr lang="en-US">
                <a:latin typeface="Arial"/>
                <a:ea typeface="Arial"/>
                <a:cs typeface="Arial"/>
              </a:rPr>
              <a:t>5. Greedy Search</a:t>
            </a:r>
          </a:p>
        </p:txBody>
      </p:sp>
      <p:sp>
        <p:nvSpPr>
          <p:cNvPr id="197" name="Google Shape;197;g2055240f805_0_252"/>
          <p:cNvSpPr/>
          <p:nvPr/>
        </p:nvSpPr>
        <p:spPr>
          <a:xfrm>
            <a:off x="7755600" y="1781350"/>
            <a:ext cx="442200" cy="451800"/>
          </a:xfrm>
          <a:prstGeom prst="roundRect">
            <a:avLst>
              <a:gd name="adj" fmla="val 16667"/>
            </a:avLst>
          </a:prstGeom>
          <a:solidFill>
            <a:schemeClr val="lt1"/>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50</a:t>
            </a:r>
            <a:endParaRPr sz="1400"/>
          </a:p>
        </p:txBody>
      </p:sp>
      <p:sp>
        <p:nvSpPr>
          <p:cNvPr id="198" name="Google Shape;198;g2055240f805_0_252"/>
          <p:cNvSpPr/>
          <p:nvPr/>
        </p:nvSpPr>
        <p:spPr>
          <a:xfrm>
            <a:off x="7755600" y="2293725"/>
            <a:ext cx="442200" cy="451800"/>
          </a:xfrm>
          <a:prstGeom prst="roundRect">
            <a:avLst>
              <a:gd name="adj" fmla="val 16667"/>
            </a:avLst>
          </a:prstGeom>
          <a:solidFill>
            <a:schemeClr val="lt1"/>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38</a:t>
            </a:r>
            <a:endParaRPr sz="1400"/>
          </a:p>
        </p:txBody>
      </p:sp>
      <p:sp>
        <p:nvSpPr>
          <p:cNvPr id="199" name="Google Shape;199;g2055240f805_0_252"/>
          <p:cNvSpPr/>
          <p:nvPr/>
        </p:nvSpPr>
        <p:spPr>
          <a:xfrm>
            <a:off x="7755600" y="2806100"/>
            <a:ext cx="442200" cy="451800"/>
          </a:xfrm>
          <a:prstGeom prst="roundRect">
            <a:avLst>
              <a:gd name="adj" fmla="val 16667"/>
            </a:avLst>
          </a:prstGeom>
          <a:solidFill>
            <a:schemeClr val="lt1"/>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34</a:t>
            </a:r>
            <a:endParaRPr sz="1400"/>
          </a:p>
        </p:txBody>
      </p:sp>
      <p:sp>
        <p:nvSpPr>
          <p:cNvPr id="200" name="Google Shape;200;g2055240f805_0_252"/>
          <p:cNvSpPr/>
          <p:nvPr/>
        </p:nvSpPr>
        <p:spPr>
          <a:xfrm>
            <a:off x="7755600" y="3318475"/>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a:t>
            </a:r>
            <a:endParaRPr sz="1400"/>
          </a:p>
        </p:txBody>
      </p:sp>
      <p:sp>
        <p:nvSpPr>
          <p:cNvPr id="201" name="Google Shape;201;g2055240f805_0_252"/>
          <p:cNvSpPr/>
          <p:nvPr/>
        </p:nvSpPr>
        <p:spPr>
          <a:xfrm>
            <a:off x="7755600" y="3830838"/>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 </a:t>
            </a:r>
            <a:endParaRPr sz="1400"/>
          </a:p>
        </p:txBody>
      </p:sp>
      <p:sp>
        <p:nvSpPr>
          <p:cNvPr id="202" name="Google Shape;202;g2055240f805_0_252"/>
          <p:cNvSpPr/>
          <p:nvPr/>
        </p:nvSpPr>
        <p:spPr>
          <a:xfrm>
            <a:off x="7755600" y="438740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a:t>
            </a:r>
            <a:endParaRPr sz="1400"/>
          </a:p>
        </p:txBody>
      </p:sp>
      <p:sp>
        <p:nvSpPr>
          <p:cNvPr id="203" name="Google Shape;203;g2055240f805_0_252"/>
          <p:cNvSpPr/>
          <p:nvPr/>
        </p:nvSpPr>
        <p:spPr>
          <a:xfrm>
            <a:off x="7755600" y="4943950"/>
            <a:ext cx="442200" cy="4518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15</a:t>
            </a:r>
            <a:endParaRPr sz="1400"/>
          </a:p>
        </p:txBody>
      </p:sp>
      <p:sp>
        <p:nvSpPr>
          <p:cNvPr id="204" name="Google Shape;204;g2055240f805_0_252"/>
          <p:cNvSpPr/>
          <p:nvPr/>
        </p:nvSpPr>
        <p:spPr>
          <a:xfrm>
            <a:off x="3727200" y="182355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205" name="Google Shape;205;g2055240f805_0_252"/>
          <p:cNvSpPr/>
          <p:nvPr/>
        </p:nvSpPr>
        <p:spPr>
          <a:xfrm>
            <a:off x="3727200" y="2321450"/>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40</a:t>
            </a:r>
            <a:endParaRPr sz="1400"/>
          </a:p>
        </p:txBody>
      </p:sp>
      <p:sp>
        <p:nvSpPr>
          <p:cNvPr id="206" name="Google Shape;206;g2055240f805_0_252"/>
          <p:cNvSpPr/>
          <p:nvPr/>
        </p:nvSpPr>
        <p:spPr>
          <a:xfrm>
            <a:off x="3727200" y="2819350"/>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31</a:t>
            </a:r>
            <a:endParaRPr sz="1400"/>
          </a:p>
        </p:txBody>
      </p:sp>
      <p:sp>
        <p:nvSpPr>
          <p:cNvPr id="207" name="Google Shape;207;g2055240f805_0_252"/>
          <p:cNvSpPr/>
          <p:nvPr/>
        </p:nvSpPr>
        <p:spPr>
          <a:xfrm>
            <a:off x="3727200" y="331725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sp>
        <p:nvSpPr>
          <p:cNvPr id="208" name="Google Shape;208;g2055240f805_0_252"/>
          <p:cNvSpPr/>
          <p:nvPr/>
        </p:nvSpPr>
        <p:spPr>
          <a:xfrm>
            <a:off x="3727200" y="38473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22</a:t>
            </a:r>
            <a:endParaRPr sz="1400"/>
          </a:p>
        </p:txBody>
      </p:sp>
      <p:sp>
        <p:nvSpPr>
          <p:cNvPr id="209" name="Google Shape;209;g2055240f805_0_252"/>
          <p:cNvSpPr/>
          <p:nvPr/>
        </p:nvSpPr>
        <p:spPr>
          <a:xfrm>
            <a:off x="3727200" y="4377525"/>
            <a:ext cx="442200" cy="451800"/>
          </a:xfrm>
          <a:prstGeom prst="roundRect">
            <a:avLst>
              <a:gd name="adj" fmla="val 16667"/>
            </a:avLst>
          </a:prstGeom>
          <a:solidFill>
            <a:schemeClr val="lt1"/>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19</a:t>
            </a:r>
            <a:endParaRPr sz="1400"/>
          </a:p>
        </p:txBody>
      </p:sp>
      <p:sp>
        <p:nvSpPr>
          <p:cNvPr id="210" name="Google Shape;210;g2055240f805_0_252"/>
          <p:cNvSpPr txBox="1"/>
          <p:nvPr/>
        </p:nvSpPr>
        <p:spPr>
          <a:xfrm>
            <a:off x="2442600" y="5541625"/>
            <a:ext cx="1284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Kíp hiện tại thu được:</a:t>
            </a:r>
            <a:endParaRPr sz="1600" b="1"/>
          </a:p>
        </p:txBody>
      </p:sp>
      <p:sp>
        <p:nvSpPr>
          <p:cNvPr id="211" name="Google Shape;211;g2055240f805_0_252"/>
          <p:cNvSpPr/>
          <p:nvPr/>
        </p:nvSpPr>
        <p:spPr>
          <a:xfrm>
            <a:off x="3868725" y="56542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45</a:t>
            </a:r>
            <a:endParaRPr sz="1400"/>
          </a:p>
        </p:txBody>
      </p:sp>
      <p:sp>
        <p:nvSpPr>
          <p:cNvPr id="212" name="Google Shape;212;g2055240f805_0_252"/>
          <p:cNvSpPr/>
          <p:nvPr/>
        </p:nvSpPr>
        <p:spPr>
          <a:xfrm>
            <a:off x="4452450" y="56542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25</a:t>
            </a:r>
            <a:endParaRPr sz="1400"/>
          </a:p>
        </p:txBody>
      </p:sp>
      <p:sp>
        <p:nvSpPr>
          <p:cNvPr id="213" name="Google Shape;213;g2055240f805_0_252"/>
          <p:cNvSpPr/>
          <p:nvPr/>
        </p:nvSpPr>
        <p:spPr>
          <a:xfrm>
            <a:off x="5077925" y="565427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22</a:t>
            </a:r>
            <a:endParaRPr sz="1400"/>
          </a:p>
        </p:txBody>
      </p:sp>
      <p:sp>
        <p:nvSpPr>
          <p:cNvPr id="214" name="Google Shape;214;g2055240f805_0_252"/>
          <p:cNvSpPr/>
          <p:nvPr/>
        </p:nvSpPr>
        <p:spPr>
          <a:xfrm>
            <a:off x="3763300" y="4992950"/>
            <a:ext cx="341100" cy="451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g2055240f805_0_252"/>
          <p:cNvSpPr/>
          <p:nvPr/>
        </p:nvSpPr>
        <p:spPr>
          <a:xfrm>
            <a:off x="4691175" y="3281550"/>
            <a:ext cx="559800" cy="29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6" name="Google Shape;216;g2055240f805_0_252"/>
          <p:cNvSpPr/>
          <p:nvPr/>
        </p:nvSpPr>
        <p:spPr>
          <a:xfrm>
            <a:off x="5953350" y="2820575"/>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40</a:t>
            </a:r>
            <a:endParaRPr sz="1400"/>
          </a:p>
        </p:txBody>
      </p:sp>
      <p:sp>
        <p:nvSpPr>
          <p:cNvPr id="217" name="Google Shape;217;g2055240f805_0_252"/>
          <p:cNvSpPr/>
          <p:nvPr/>
        </p:nvSpPr>
        <p:spPr>
          <a:xfrm>
            <a:off x="5953350" y="3318475"/>
            <a:ext cx="442200" cy="451800"/>
          </a:xfrm>
          <a:prstGeom prst="roundRect">
            <a:avLst>
              <a:gd name="adj" fmla="val 16667"/>
            </a:avLst>
          </a:prstGeom>
          <a:solidFill>
            <a:schemeClr val="lt1"/>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31</a:t>
            </a:r>
            <a:endParaRPr sz="1400"/>
          </a:p>
        </p:txBody>
      </p:sp>
      <p:sp>
        <p:nvSpPr>
          <p:cNvPr id="218" name="Google Shape;218;g2055240f805_0_252"/>
          <p:cNvSpPr/>
          <p:nvPr/>
        </p:nvSpPr>
        <p:spPr>
          <a:xfrm>
            <a:off x="5953350" y="3816375"/>
            <a:ext cx="442200" cy="451800"/>
          </a:xfrm>
          <a:prstGeom prst="roundRect">
            <a:avLst>
              <a:gd name="adj" fmla="val 16667"/>
            </a:avLst>
          </a:prstGeom>
          <a:solidFill>
            <a:schemeClr val="lt1"/>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19</a:t>
            </a:r>
            <a:endParaRPr sz="1400"/>
          </a:p>
        </p:txBody>
      </p:sp>
      <p:sp>
        <p:nvSpPr>
          <p:cNvPr id="219" name="Google Shape;219;g2055240f805_0_252"/>
          <p:cNvSpPr/>
          <p:nvPr/>
        </p:nvSpPr>
        <p:spPr>
          <a:xfrm>
            <a:off x="5772750" y="1212000"/>
            <a:ext cx="2766000" cy="443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 name="Google Shape;220;g2055240f805_0_252"/>
          <p:cNvSpPr txBox="1"/>
          <p:nvPr/>
        </p:nvSpPr>
        <p:spPr>
          <a:xfrm>
            <a:off x="6289200" y="1320575"/>
            <a:ext cx="173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a:t>Vòng lặp tiếp theo</a:t>
            </a:r>
            <a:endParaRPr sz="1400"/>
          </a:p>
        </p:txBody>
      </p:sp>
      <p:sp>
        <p:nvSpPr>
          <p:cNvPr id="222" name="Google Shape;222;g2055240f805_0_252"/>
          <p:cNvSpPr txBox="1"/>
          <p:nvPr/>
        </p:nvSpPr>
        <p:spPr>
          <a:xfrm>
            <a:off x="2676825" y="848575"/>
            <a:ext cx="11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Greedy</a:t>
            </a:r>
            <a:endParaRPr sz="16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055240f805_13_20"/>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
        <p:nvSpPr>
          <p:cNvPr id="228" name="Google Shape;228;g2055240f805_13_20"/>
          <p:cNvSpPr txBox="1">
            <a:spLocks noGrp="1"/>
          </p:cNvSpPr>
          <p:nvPr>
            <p:ph type="title"/>
          </p:nvPr>
        </p:nvSpPr>
        <p:spPr>
          <a:xfrm>
            <a:off x="135956" y="78613"/>
            <a:ext cx="10309411"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p:txBody>
      </p:sp>
      <p:pic>
        <p:nvPicPr>
          <p:cNvPr id="229" name="Google Shape;229;g2055240f805_13_20"/>
          <p:cNvPicPr preferRelativeResize="0"/>
          <p:nvPr/>
        </p:nvPicPr>
        <p:blipFill>
          <a:blip r:embed="rId3">
            <a:alphaModFix/>
          </a:blip>
          <a:stretch>
            <a:fillRect/>
          </a:stretch>
        </p:blipFill>
        <p:spPr>
          <a:xfrm>
            <a:off x="3754901" y="1648076"/>
            <a:ext cx="797175" cy="797175"/>
          </a:xfrm>
          <a:prstGeom prst="rect">
            <a:avLst/>
          </a:prstGeom>
          <a:noFill/>
          <a:ln>
            <a:noFill/>
          </a:ln>
        </p:spPr>
      </p:pic>
      <p:sp>
        <p:nvSpPr>
          <p:cNvPr id="230" name="Google Shape;230;g2055240f805_13_20"/>
          <p:cNvSpPr txBox="1"/>
          <p:nvPr/>
        </p:nvSpPr>
        <p:spPr>
          <a:xfrm>
            <a:off x="3494152" y="2629300"/>
            <a:ext cx="153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Optimization</a:t>
            </a:r>
            <a:endParaRPr sz="1600" b="1"/>
          </a:p>
        </p:txBody>
      </p:sp>
      <p:pic>
        <p:nvPicPr>
          <p:cNvPr id="231" name="Google Shape;231;g2055240f805_13_20"/>
          <p:cNvPicPr preferRelativeResize="0"/>
          <p:nvPr/>
        </p:nvPicPr>
        <p:blipFill>
          <a:blip r:embed="rId4">
            <a:alphaModFix/>
          </a:blip>
          <a:stretch>
            <a:fillRect/>
          </a:stretch>
        </p:blipFill>
        <p:spPr>
          <a:xfrm>
            <a:off x="7785301" y="1648076"/>
            <a:ext cx="797175" cy="797175"/>
          </a:xfrm>
          <a:prstGeom prst="rect">
            <a:avLst/>
          </a:prstGeom>
          <a:noFill/>
          <a:ln>
            <a:noFill/>
          </a:ln>
        </p:spPr>
      </p:pic>
      <p:sp>
        <p:nvSpPr>
          <p:cNvPr id="232" name="Google Shape;232;g2055240f805_13_20"/>
          <p:cNvSpPr txBox="1"/>
          <p:nvPr/>
        </p:nvSpPr>
        <p:spPr>
          <a:xfrm>
            <a:off x="7192075" y="2629300"/>
            <a:ext cx="1983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Find feasible solution</a:t>
            </a:r>
            <a:endParaRPr sz="1600" b="1"/>
          </a:p>
        </p:txBody>
      </p:sp>
      <p:sp>
        <p:nvSpPr>
          <p:cNvPr id="233" name="Google Shape;233;g2055240f805_13_20"/>
          <p:cNvSpPr/>
          <p:nvPr/>
        </p:nvSpPr>
        <p:spPr>
          <a:xfrm>
            <a:off x="5733750" y="1973050"/>
            <a:ext cx="1181700" cy="472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g2055240f805_13_20"/>
          <p:cNvSpPr txBox="1"/>
          <p:nvPr/>
        </p:nvSpPr>
        <p:spPr>
          <a:xfrm>
            <a:off x="2676825" y="848575"/>
            <a:ext cx="25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Simulated annealing</a:t>
            </a:r>
            <a:endParaRPr sz="1600" b="1"/>
          </a:p>
        </p:txBody>
      </p:sp>
      <p:pic>
        <p:nvPicPr>
          <p:cNvPr id="236" name="Google Shape;236;g2055240f805_13_20"/>
          <p:cNvPicPr preferRelativeResize="0"/>
          <p:nvPr/>
        </p:nvPicPr>
        <p:blipFill>
          <a:blip r:embed="rId5">
            <a:alphaModFix/>
          </a:blip>
          <a:stretch>
            <a:fillRect/>
          </a:stretch>
        </p:blipFill>
        <p:spPr>
          <a:xfrm>
            <a:off x="2963600" y="3539913"/>
            <a:ext cx="6877050" cy="255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445657"/>
            <a:ext cx="96906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a:latin typeface="+mj-lt"/>
              </a:rPr>
              <a:t>Tối ưu lập kế hoạch</a:t>
            </a:r>
            <a:endParaRPr lang="en-US">
              <a:latin typeface="+mj-lt"/>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1012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b="0">
                <a:latin typeface="Times New Roman" panose="02020603050405020304" pitchFamily="18" charset="0"/>
                <a:cs typeface="Times New Roman" panose="02020603050405020304" pitchFamily="18" charset="0"/>
              </a:rPr>
              <a:t>Exam Timetable</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TextBox 4">
            <a:extLst>
              <a:ext uri="{FF2B5EF4-FFF2-40B4-BE49-F238E27FC236}">
                <a16:creationId xmlns:a16="http://schemas.microsoft.com/office/drawing/2014/main" id="{CAE123F7-043F-0DC8-ED01-5C9A49E4F931}"/>
              </a:ext>
            </a:extLst>
          </p:cNvPr>
          <p:cNvSpPr txBox="1"/>
          <p:nvPr/>
        </p:nvSpPr>
        <p:spPr>
          <a:xfrm>
            <a:off x="538480" y="4286865"/>
            <a:ext cx="5872152" cy="1477328"/>
          </a:xfrm>
          <a:prstGeom prst="rect">
            <a:avLst/>
          </a:prstGeom>
          <a:noFill/>
        </p:spPr>
        <p:txBody>
          <a:bodyPr wrap="square" rtlCol="0">
            <a:spAutoFit/>
          </a:bodyPr>
          <a:lstStyle/>
          <a:p>
            <a:r>
              <a:rPr lang="vi-VN" b="1">
                <a:latin typeface="+mj-lt"/>
              </a:rPr>
              <a:t>Nhóm </a:t>
            </a:r>
            <a:r>
              <a:rPr lang="en-US" b="1">
                <a:latin typeface="+mj-lt"/>
              </a:rPr>
              <a:t>8</a:t>
            </a:r>
            <a:r>
              <a:rPr lang="vi-VN" b="1">
                <a:latin typeface="+mj-lt"/>
              </a:rPr>
              <a:t>:</a:t>
            </a:r>
          </a:p>
          <a:p>
            <a:r>
              <a:rPr lang="en-US">
                <a:latin typeface="Time New Roman"/>
              </a:rPr>
              <a:t>Đỗ Minh Đức</a:t>
            </a:r>
            <a:r>
              <a:rPr lang="vi-VN">
                <a:latin typeface="Time New Roman"/>
              </a:rPr>
              <a:t>		2020015</a:t>
            </a:r>
            <a:r>
              <a:rPr lang="en-US">
                <a:latin typeface="Time New Roman"/>
              </a:rPr>
              <a:t>8</a:t>
            </a:r>
            <a:endParaRPr lang="vi-VN">
              <a:latin typeface="Time New Roman"/>
            </a:endParaRPr>
          </a:p>
          <a:p>
            <a:r>
              <a:rPr lang="en-US">
                <a:latin typeface="Time New Roman"/>
              </a:rPr>
              <a:t>Vũ Anh Đức</a:t>
            </a:r>
            <a:r>
              <a:rPr lang="vi-VN">
                <a:latin typeface="Time New Roman"/>
              </a:rPr>
              <a:t>		20200</a:t>
            </a:r>
            <a:r>
              <a:rPr lang="en-US">
                <a:latin typeface="Time New Roman"/>
              </a:rPr>
              <a:t>181</a:t>
            </a:r>
          </a:p>
          <a:p>
            <a:r>
              <a:rPr lang="en-US">
                <a:latin typeface="Time New Roman"/>
              </a:rPr>
              <a:t>Lê Đức Minh</a:t>
            </a:r>
            <a:r>
              <a:rPr lang="vi-VN">
                <a:latin typeface="Time New Roman"/>
              </a:rPr>
              <a:t>		20200</a:t>
            </a:r>
            <a:r>
              <a:rPr lang="en-US">
                <a:latin typeface="Time New Roman"/>
              </a:rPr>
              <a:t>395</a:t>
            </a:r>
            <a:endParaRPr lang="vi-VN">
              <a:latin typeface="Time New Roman"/>
            </a:endParaRPr>
          </a:p>
          <a:p>
            <a:r>
              <a:rPr lang="en-US">
                <a:latin typeface="Time New Roman"/>
              </a:rPr>
              <a:t>Nguyễn Phương Nam</a:t>
            </a:r>
            <a:r>
              <a:rPr lang="vi-VN">
                <a:latin typeface="Time New Roman"/>
              </a:rPr>
              <a:t>	20200</a:t>
            </a:r>
            <a:r>
              <a:rPr lang="en-US">
                <a:latin typeface="Time New Roman"/>
              </a:rPr>
              <a:t>420</a:t>
            </a:r>
            <a:endParaRPr lang="vi-VN">
              <a:latin typeface="Time New Roman"/>
            </a:endParaRP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05bca8bbf0_0_0"/>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sp>
        <p:nvSpPr>
          <p:cNvPr id="242" name="Google Shape;242;g205bca8bbf0_0_0"/>
          <p:cNvSpPr txBox="1">
            <a:spLocks noGrp="1"/>
          </p:cNvSpPr>
          <p:nvPr>
            <p:ph type="title"/>
          </p:nvPr>
        </p:nvSpPr>
        <p:spPr>
          <a:xfrm>
            <a:off x="104980" y="78613"/>
            <a:ext cx="10340387"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p:txBody>
      </p:sp>
      <p:pic>
        <p:nvPicPr>
          <p:cNvPr id="243" name="Google Shape;243;g205bca8bbf0_0_0"/>
          <p:cNvPicPr preferRelativeResize="0"/>
          <p:nvPr/>
        </p:nvPicPr>
        <p:blipFill>
          <a:blip r:embed="rId3">
            <a:alphaModFix/>
          </a:blip>
          <a:stretch>
            <a:fillRect/>
          </a:stretch>
        </p:blipFill>
        <p:spPr>
          <a:xfrm>
            <a:off x="3754901" y="1648076"/>
            <a:ext cx="797175" cy="797175"/>
          </a:xfrm>
          <a:prstGeom prst="rect">
            <a:avLst/>
          </a:prstGeom>
          <a:noFill/>
          <a:ln>
            <a:noFill/>
          </a:ln>
        </p:spPr>
      </p:pic>
      <p:sp>
        <p:nvSpPr>
          <p:cNvPr id="244" name="Google Shape;244;g205bca8bbf0_0_0"/>
          <p:cNvSpPr txBox="1"/>
          <p:nvPr/>
        </p:nvSpPr>
        <p:spPr>
          <a:xfrm>
            <a:off x="3494152" y="2629300"/>
            <a:ext cx="153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Optimization</a:t>
            </a:r>
            <a:endParaRPr sz="1600" b="1"/>
          </a:p>
        </p:txBody>
      </p:sp>
      <p:pic>
        <p:nvPicPr>
          <p:cNvPr id="245" name="Google Shape;245;g205bca8bbf0_0_0"/>
          <p:cNvPicPr preferRelativeResize="0"/>
          <p:nvPr/>
        </p:nvPicPr>
        <p:blipFill>
          <a:blip r:embed="rId4">
            <a:alphaModFix/>
          </a:blip>
          <a:stretch>
            <a:fillRect/>
          </a:stretch>
        </p:blipFill>
        <p:spPr>
          <a:xfrm>
            <a:off x="7785301" y="1648076"/>
            <a:ext cx="797175" cy="797175"/>
          </a:xfrm>
          <a:prstGeom prst="rect">
            <a:avLst/>
          </a:prstGeom>
          <a:noFill/>
          <a:ln>
            <a:noFill/>
          </a:ln>
        </p:spPr>
      </p:pic>
      <p:sp>
        <p:nvSpPr>
          <p:cNvPr id="246" name="Google Shape;246;g205bca8bbf0_0_0"/>
          <p:cNvSpPr txBox="1"/>
          <p:nvPr/>
        </p:nvSpPr>
        <p:spPr>
          <a:xfrm>
            <a:off x="7192088" y="2610375"/>
            <a:ext cx="1983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t>Find feasible solution</a:t>
            </a:r>
            <a:endParaRPr sz="1600" b="1"/>
          </a:p>
        </p:txBody>
      </p:sp>
      <p:sp>
        <p:nvSpPr>
          <p:cNvPr id="247" name="Google Shape;247;g205bca8bbf0_0_0"/>
          <p:cNvSpPr/>
          <p:nvPr/>
        </p:nvSpPr>
        <p:spPr>
          <a:xfrm>
            <a:off x="5733750" y="1973050"/>
            <a:ext cx="1181700" cy="472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9" name="Google Shape;249;g205bca8bbf0_0_0"/>
          <p:cNvSpPr txBox="1"/>
          <p:nvPr/>
        </p:nvSpPr>
        <p:spPr>
          <a:xfrm>
            <a:off x="2676825" y="848575"/>
            <a:ext cx="25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Simulated annealing</a:t>
            </a:r>
            <a:endParaRPr sz="1600" b="1"/>
          </a:p>
        </p:txBody>
      </p:sp>
      <p:pic>
        <p:nvPicPr>
          <p:cNvPr id="250" name="Google Shape;250;g205bca8bbf0_0_0"/>
          <p:cNvPicPr preferRelativeResize="0"/>
          <p:nvPr/>
        </p:nvPicPr>
        <p:blipFill>
          <a:blip r:embed="rId5">
            <a:alphaModFix/>
          </a:blip>
          <a:stretch>
            <a:fillRect/>
          </a:stretch>
        </p:blipFill>
        <p:spPr>
          <a:xfrm>
            <a:off x="3037450" y="3244450"/>
            <a:ext cx="6117160" cy="324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05bca8bbf0_0_17"/>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
        <p:nvSpPr>
          <p:cNvPr id="256" name="Google Shape;256;g205bca8bbf0_0_17"/>
          <p:cNvSpPr txBox="1">
            <a:spLocks noGrp="1"/>
          </p:cNvSpPr>
          <p:nvPr>
            <p:ph type="title"/>
          </p:nvPr>
        </p:nvSpPr>
        <p:spPr>
          <a:xfrm>
            <a:off x="142151" y="78613"/>
            <a:ext cx="10303216" cy="45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p:txBody>
      </p:sp>
      <p:sp>
        <p:nvSpPr>
          <p:cNvPr id="258" name="Google Shape;258;g205bca8bbf0_0_17"/>
          <p:cNvSpPr txBox="1"/>
          <p:nvPr/>
        </p:nvSpPr>
        <p:spPr>
          <a:xfrm>
            <a:off x="2676825" y="848575"/>
            <a:ext cx="25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Simulated annealing</a:t>
            </a:r>
            <a:endParaRPr sz="1600" b="1"/>
          </a:p>
        </p:txBody>
      </p:sp>
      <p:sp>
        <p:nvSpPr>
          <p:cNvPr id="259" name="Google Shape;259;g205bca8bbf0_0_17"/>
          <p:cNvSpPr txBox="1"/>
          <p:nvPr/>
        </p:nvSpPr>
        <p:spPr>
          <a:xfrm>
            <a:off x="2676825" y="1376250"/>
            <a:ext cx="607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SA_based_local_search</a:t>
            </a:r>
            <a:endParaRPr sz="1600" b="1"/>
          </a:p>
        </p:txBody>
      </p:sp>
      <p:pic>
        <p:nvPicPr>
          <p:cNvPr id="260" name="Google Shape;260;g205bca8bbf0_0_17"/>
          <p:cNvPicPr preferRelativeResize="0"/>
          <p:nvPr/>
        </p:nvPicPr>
        <p:blipFill>
          <a:blip r:embed="rId3">
            <a:alphaModFix/>
          </a:blip>
          <a:stretch>
            <a:fillRect/>
          </a:stretch>
        </p:blipFill>
        <p:spPr>
          <a:xfrm>
            <a:off x="2583750" y="1935175"/>
            <a:ext cx="7734300" cy="3981450"/>
          </a:xfrm>
          <a:prstGeom prst="rect">
            <a:avLst/>
          </a:prstGeom>
          <a:noFill/>
          <a:ln>
            <a:noFill/>
          </a:ln>
        </p:spPr>
      </p:pic>
    </p:spTree>
    <p:extLst>
      <p:ext uri="{BB962C8B-B14F-4D97-AF65-F5344CB8AC3E}">
        <p14:creationId xmlns:p14="http://schemas.microsoft.com/office/powerpoint/2010/main" val="2035390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
          <p:cNvSpPr txBox="1">
            <a:spLocks noGrp="1"/>
          </p:cNvSpPr>
          <p:nvPr>
            <p:ph type="sldNum" idx="12"/>
          </p:nvPr>
        </p:nvSpPr>
        <p:spPr>
          <a:xfrm>
            <a:off x="8391383" y="6572127"/>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
        <p:nvSpPr>
          <p:cNvPr id="266" name="Google Shape;266;p6"/>
          <p:cNvSpPr txBox="1">
            <a:spLocks noGrp="1"/>
          </p:cNvSpPr>
          <p:nvPr>
            <p:ph type="title"/>
          </p:nvPr>
        </p:nvSpPr>
        <p:spPr>
          <a:xfrm>
            <a:off x="104980" y="78614"/>
            <a:ext cx="10340333" cy="4517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p:txBody>
      </p:sp>
      <p:pic>
        <p:nvPicPr>
          <p:cNvPr id="267" name="Google Shape;267;p6"/>
          <p:cNvPicPr preferRelativeResize="0"/>
          <p:nvPr/>
        </p:nvPicPr>
        <p:blipFill>
          <a:blip r:embed="rId3">
            <a:alphaModFix/>
          </a:blip>
          <a:stretch>
            <a:fillRect/>
          </a:stretch>
        </p:blipFill>
        <p:spPr>
          <a:xfrm>
            <a:off x="2676826" y="2053339"/>
            <a:ext cx="5397299" cy="3441175"/>
          </a:xfrm>
          <a:prstGeom prst="rect">
            <a:avLst/>
          </a:prstGeom>
          <a:noFill/>
          <a:ln>
            <a:noFill/>
          </a:ln>
        </p:spPr>
      </p:pic>
      <p:sp>
        <p:nvSpPr>
          <p:cNvPr id="269" name="Google Shape;269;p6"/>
          <p:cNvSpPr txBox="1"/>
          <p:nvPr/>
        </p:nvSpPr>
        <p:spPr>
          <a:xfrm>
            <a:off x="2676825" y="848575"/>
            <a:ext cx="25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Simulated annealing</a:t>
            </a:r>
            <a:endParaRPr sz="1600" b="1"/>
          </a:p>
        </p:txBody>
      </p:sp>
      <p:sp>
        <p:nvSpPr>
          <p:cNvPr id="270" name="Google Shape;270;p6"/>
          <p:cNvSpPr txBox="1"/>
          <p:nvPr/>
        </p:nvSpPr>
        <p:spPr>
          <a:xfrm>
            <a:off x="2676825" y="1376250"/>
            <a:ext cx="6077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err="1"/>
              <a:t>SA_based_local_search</a:t>
            </a:r>
            <a:r>
              <a:rPr lang="en-US" sz="1600" b="1"/>
              <a:t> </a:t>
            </a:r>
            <a:r>
              <a:rPr lang="en-US" sz="1600" b="1">
                <a:solidFill>
                  <a:schemeClr val="dk1"/>
                </a:solidFill>
              </a:rPr>
              <a:t>-&gt; Neighborhood structure</a:t>
            </a:r>
            <a:endParaRPr sz="1600" b="1">
              <a:solidFill>
                <a:schemeClr val="dk1"/>
              </a:solidFill>
            </a:endParaRPr>
          </a:p>
          <a:p>
            <a:pPr marL="0" lvl="0" indent="0" algn="l" rtl="0">
              <a:spcBef>
                <a:spcPts val="0"/>
              </a:spcBef>
              <a:spcAft>
                <a:spcPts val="0"/>
              </a:spcAft>
              <a:buNone/>
            </a:pPr>
            <a:endParaRPr sz="16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8"/>
          <p:cNvSpPr txBox="1">
            <a:spLocks noGrp="1"/>
          </p:cNvSpPr>
          <p:nvPr>
            <p:ph type="title"/>
          </p:nvPr>
        </p:nvSpPr>
        <p:spPr>
          <a:xfrm>
            <a:off x="98785" y="78614"/>
            <a:ext cx="10346528" cy="4517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lnSpc>
                <a:spcPct val="90000"/>
              </a:lnSpc>
              <a:spcBef>
                <a:spcPts val="0"/>
              </a:spcBef>
              <a:spcAft>
                <a:spcPts val="0"/>
              </a:spcAft>
              <a:buClr>
                <a:schemeClr val="lt1"/>
              </a:buClr>
              <a:buSzPts val="2800"/>
              <a:buFont typeface="Lato"/>
              <a:buNone/>
            </a:pPr>
            <a:endParaRPr/>
          </a:p>
        </p:txBody>
      </p:sp>
      <p:sp>
        <p:nvSpPr>
          <p:cNvPr id="276" name="Google Shape;276;p8"/>
          <p:cNvSpPr txBox="1">
            <a:spLocks noGrp="1"/>
          </p:cNvSpPr>
          <p:nvPr>
            <p:ph type="sldNum" idx="12"/>
          </p:nvPr>
        </p:nvSpPr>
        <p:spPr>
          <a:xfrm>
            <a:off x="8391383" y="6572127"/>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
        <p:nvSpPr>
          <p:cNvPr id="277" name="Google Shape;277;p8"/>
          <p:cNvSpPr/>
          <p:nvPr/>
        </p:nvSpPr>
        <p:spPr>
          <a:xfrm>
            <a:off x="4339150" y="28664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278" name="Google Shape;278;p8"/>
          <p:cNvSpPr/>
          <p:nvPr/>
        </p:nvSpPr>
        <p:spPr>
          <a:xfrm>
            <a:off x="4339150" y="33643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279" name="Google Shape;279;p8"/>
          <p:cNvSpPr/>
          <p:nvPr/>
        </p:nvSpPr>
        <p:spPr>
          <a:xfrm>
            <a:off x="4339150" y="38622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280" name="Google Shape;280;p8"/>
          <p:cNvSpPr/>
          <p:nvPr/>
        </p:nvSpPr>
        <p:spPr>
          <a:xfrm>
            <a:off x="4339150" y="43601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281" name="Google Shape;281;p8"/>
          <p:cNvSpPr/>
          <p:nvPr/>
        </p:nvSpPr>
        <p:spPr>
          <a:xfrm>
            <a:off x="4339150" y="48902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282" name="Google Shape;282;p8"/>
          <p:cNvSpPr/>
          <p:nvPr/>
        </p:nvSpPr>
        <p:spPr>
          <a:xfrm>
            <a:off x="7466850" y="25852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283" name="Google Shape;283;p8"/>
          <p:cNvSpPr/>
          <p:nvPr/>
        </p:nvSpPr>
        <p:spPr>
          <a:xfrm>
            <a:off x="7466850" y="30831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284" name="Google Shape;284;p8"/>
          <p:cNvSpPr/>
          <p:nvPr/>
        </p:nvSpPr>
        <p:spPr>
          <a:xfrm>
            <a:off x="7466850" y="35810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285" name="Google Shape;285;p8"/>
          <p:cNvSpPr/>
          <p:nvPr/>
        </p:nvSpPr>
        <p:spPr>
          <a:xfrm>
            <a:off x="7466850" y="40789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286" name="Google Shape;286;p8"/>
          <p:cNvSpPr/>
          <p:nvPr/>
        </p:nvSpPr>
        <p:spPr>
          <a:xfrm>
            <a:off x="7466850" y="460910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287" name="Google Shape;287;p8"/>
          <p:cNvSpPr/>
          <p:nvPr/>
        </p:nvSpPr>
        <p:spPr>
          <a:xfrm>
            <a:off x="7466850" y="513921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288" name="Google Shape;288;p8"/>
          <p:cNvSpPr txBox="1"/>
          <p:nvPr/>
        </p:nvSpPr>
        <p:spPr>
          <a:xfrm>
            <a:off x="3979900" y="2011025"/>
            <a:ext cx="116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A section </a:t>
            </a:r>
            <a:endParaRPr sz="1400" b="1"/>
          </a:p>
        </p:txBody>
      </p:sp>
      <p:sp>
        <p:nvSpPr>
          <p:cNvPr id="289" name="Google Shape;289;p8"/>
          <p:cNvSpPr txBox="1"/>
          <p:nvPr/>
        </p:nvSpPr>
        <p:spPr>
          <a:xfrm>
            <a:off x="7039050" y="1944275"/>
            <a:ext cx="129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Unassign</a:t>
            </a:r>
            <a:endParaRPr sz="1400" b="1"/>
          </a:p>
        </p:txBody>
      </p:sp>
      <p:sp>
        <p:nvSpPr>
          <p:cNvPr id="290" name="Google Shape;290;p8"/>
          <p:cNvSpPr txBox="1"/>
          <p:nvPr/>
        </p:nvSpPr>
        <p:spPr>
          <a:xfrm>
            <a:off x="1882725" y="10372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Neighborhood structure</a:t>
            </a:r>
            <a:endParaRPr sz="1400" b="1"/>
          </a:p>
        </p:txBody>
      </p:sp>
      <p:sp>
        <p:nvSpPr>
          <p:cNvPr id="291" name="Google Shape;291;p8"/>
          <p:cNvSpPr txBox="1"/>
          <p:nvPr/>
        </p:nvSpPr>
        <p:spPr>
          <a:xfrm>
            <a:off x="4270650" y="1342263"/>
            <a:ext cx="3650700" cy="431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Random select a element in section</a:t>
            </a:r>
            <a:endParaRPr sz="1600" b="1">
              <a:solidFill>
                <a:srgbClr val="00FF00"/>
              </a:solidFill>
            </a:endParaRPr>
          </a:p>
        </p:txBody>
      </p:sp>
      <p:sp>
        <p:nvSpPr>
          <p:cNvPr id="292" name="Google Shape;292;p8"/>
          <p:cNvSpPr/>
          <p:nvPr/>
        </p:nvSpPr>
        <p:spPr>
          <a:xfrm>
            <a:off x="4339150" y="3364338"/>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293" name="Google Shape;293;p8"/>
          <p:cNvSpPr/>
          <p:nvPr/>
        </p:nvSpPr>
        <p:spPr>
          <a:xfrm>
            <a:off x="5903000" y="30831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294" name="Google Shape;294;p8"/>
          <p:cNvSpPr/>
          <p:nvPr/>
        </p:nvSpPr>
        <p:spPr>
          <a:xfrm>
            <a:off x="4339150" y="33643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295" name="Google Shape;295;p8"/>
          <p:cNvSpPr/>
          <p:nvPr/>
        </p:nvSpPr>
        <p:spPr>
          <a:xfrm>
            <a:off x="7466850" y="25853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296" name="Google Shape;296;p8"/>
          <p:cNvSpPr/>
          <p:nvPr/>
        </p:nvSpPr>
        <p:spPr>
          <a:xfrm>
            <a:off x="7466850" y="30832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297" name="Google Shape;297;p8"/>
          <p:cNvSpPr/>
          <p:nvPr/>
        </p:nvSpPr>
        <p:spPr>
          <a:xfrm>
            <a:off x="7466850" y="35811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298" name="Google Shape;298;p8"/>
          <p:cNvSpPr/>
          <p:nvPr/>
        </p:nvSpPr>
        <p:spPr>
          <a:xfrm>
            <a:off x="7466850" y="40790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299" name="Google Shape;299;p8"/>
          <p:cNvSpPr/>
          <p:nvPr/>
        </p:nvSpPr>
        <p:spPr>
          <a:xfrm>
            <a:off x="7466850" y="46091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00" name="Google Shape;300;p8"/>
          <p:cNvSpPr/>
          <p:nvPr/>
        </p:nvSpPr>
        <p:spPr>
          <a:xfrm>
            <a:off x="7466850" y="5139238"/>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01" name="Google Shape;301;p8"/>
          <p:cNvSpPr txBox="1"/>
          <p:nvPr/>
        </p:nvSpPr>
        <p:spPr>
          <a:xfrm>
            <a:off x="4270650" y="1342250"/>
            <a:ext cx="3650700" cy="431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00FF00"/>
                </a:solidFill>
              </a:rPr>
              <a:t>Remove element from section</a:t>
            </a:r>
            <a:endParaRPr sz="1600" b="1">
              <a:solidFill>
                <a:srgbClr val="00FF00"/>
              </a:solidFill>
            </a:endParaRPr>
          </a:p>
        </p:txBody>
      </p:sp>
      <p:sp>
        <p:nvSpPr>
          <p:cNvPr id="302" name="Google Shape;302;p8"/>
          <p:cNvSpPr txBox="1"/>
          <p:nvPr/>
        </p:nvSpPr>
        <p:spPr>
          <a:xfrm>
            <a:off x="4270650" y="1342275"/>
            <a:ext cx="3650700" cy="431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00FF00"/>
                </a:solidFill>
              </a:rPr>
              <a:t>Iteration on Unassign</a:t>
            </a:r>
            <a:endParaRPr sz="1600" b="1">
              <a:solidFill>
                <a:srgbClr val="00FF00"/>
              </a:solidFill>
            </a:endParaRPr>
          </a:p>
        </p:txBody>
      </p:sp>
      <p:pic>
        <p:nvPicPr>
          <p:cNvPr id="303" name="Google Shape;303;p8"/>
          <p:cNvPicPr preferRelativeResize="0"/>
          <p:nvPr/>
        </p:nvPicPr>
        <p:blipFill>
          <a:blip r:embed="rId3">
            <a:alphaModFix/>
          </a:blip>
          <a:stretch>
            <a:fillRect/>
          </a:stretch>
        </p:blipFill>
        <p:spPr>
          <a:xfrm>
            <a:off x="8922514" y="3364339"/>
            <a:ext cx="576225" cy="576225"/>
          </a:xfrm>
          <a:prstGeom prst="rect">
            <a:avLst/>
          </a:prstGeom>
          <a:noFill/>
          <a:ln>
            <a:noFill/>
          </a:ln>
        </p:spPr>
      </p:pic>
      <p:sp>
        <p:nvSpPr>
          <p:cNvPr id="304" name="Google Shape;304;p8"/>
          <p:cNvSpPr txBox="1"/>
          <p:nvPr/>
        </p:nvSpPr>
        <p:spPr>
          <a:xfrm>
            <a:off x="8520029" y="3982475"/>
            <a:ext cx="1381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solidFill>
                  <a:srgbClr val="FF0000"/>
                </a:solidFill>
              </a:rPr>
              <a:t>Conflict with section?</a:t>
            </a:r>
            <a:endParaRPr sz="1400" b="1">
              <a:solidFill>
                <a:srgbClr val="FF0000"/>
              </a:solidFill>
            </a:endParaRPr>
          </a:p>
        </p:txBody>
      </p:sp>
      <p:sp>
        <p:nvSpPr>
          <p:cNvPr id="305" name="Google Shape;305;p8"/>
          <p:cNvSpPr/>
          <p:nvPr/>
        </p:nvSpPr>
        <p:spPr>
          <a:xfrm>
            <a:off x="7466850" y="25853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06" name="Google Shape;306;p8"/>
          <p:cNvSpPr/>
          <p:nvPr/>
        </p:nvSpPr>
        <p:spPr>
          <a:xfrm>
            <a:off x="7466850" y="30832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07" name="Google Shape;307;p8"/>
          <p:cNvSpPr/>
          <p:nvPr/>
        </p:nvSpPr>
        <p:spPr>
          <a:xfrm>
            <a:off x="7466850" y="35811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08" name="Google Shape;308;p8"/>
          <p:cNvSpPr/>
          <p:nvPr/>
        </p:nvSpPr>
        <p:spPr>
          <a:xfrm>
            <a:off x="7466850" y="40790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09" name="Google Shape;309;p8"/>
          <p:cNvSpPr/>
          <p:nvPr/>
        </p:nvSpPr>
        <p:spPr>
          <a:xfrm>
            <a:off x="7466850" y="46091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10" name="Google Shape;310;p8"/>
          <p:cNvSpPr/>
          <p:nvPr/>
        </p:nvSpPr>
        <p:spPr>
          <a:xfrm>
            <a:off x="7466850" y="5139238"/>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11" name="Google Shape;311;p8"/>
          <p:cNvSpPr/>
          <p:nvPr/>
        </p:nvSpPr>
        <p:spPr>
          <a:xfrm>
            <a:off x="7466850" y="25853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12" name="Google Shape;312;p8"/>
          <p:cNvSpPr/>
          <p:nvPr/>
        </p:nvSpPr>
        <p:spPr>
          <a:xfrm>
            <a:off x="7466850" y="30832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13" name="Google Shape;313;p8"/>
          <p:cNvSpPr/>
          <p:nvPr/>
        </p:nvSpPr>
        <p:spPr>
          <a:xfrm>
            <a:off x="7466850" y="35811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14" name="Google Shape;314;p8"/>
          <p:cNvSpPr/>
          <p:nvPr/>
        </p:nvSpPr>
        <p:spPr>
          <a:xfrm>
            <a:off x="7466850" y="40790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15" name="Google Shape;315;p8"/>
          <p:cNvSpPr/>
          <p:nvPr/>
        </p:nvSpPr>
        <p:spPr>
          <a:xfrm>
            <a:off x="7466850" y="46091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16" name="Google Shape;316;p8"/>
          <p:cNvSpPr/>
          <p:nvPr/>
        </p:nvSpPr>
        <p:spPr>
          <a:xfrm>
            <a:off x="7466850" y="51392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par>
                          <p:cTn id="7" fill="hold">
                            <p:stCondLst>
                              <p:cond delay="300"/>
                            </p:stCondLst>
                            <p:childTnLst>
                              <p:par>
                                <p:cTn id="8" presetID="10" presetClass="exit" presetSubtype="0" fill="hold" nodeType="afterEffect">
                                  <p:stCondLst>
                                    <p:cond delay="0"/>
                                  </p:stCondLst>
                                  <p:childTnLst>
                                    <p:animEffect transition="out" filter="fade">
                                      <p:cBhvr>
                                        <p:cTn id="9" dur="300"/>
                                        <p:tgtEl>
                                          <p:spTgt spid="278"/>
                                        </p:tgtEl>
                                      </p:cBhvr>
                                    </p:animEffect>
                                    <p:set>
                                      <p:cBhvr>
                                        <p:cTn id="10" dur="1" fill="hold">
                                          <p:stCondLst>
                                            <p:cond delay="300"/>
                                          </p:stCondLst>
                                        </p:cTn>
                                        <p:tgtEl>
                                          <p:spTgt spid="278"/>
                                        </p:tgtEl>
                                        <p:attrNameLst>
                                          <p:attrName>style.visibility</p:attrName>
                                        </p:attrNameLst>
                                      </p:cBhvr>
                                      <p:to>
                                        <p:strVal val="hidden"/>
                                      </p:to>
                                    </p:set>
                                  </p:childTnLst>
                                </p:cTn>
                              </p:par>
                            </p:childTnLst>
                          </p:cTn>
                        </p:par>
                        <p:par>
                          <p:cTn id="11" fill="hold">
                            <p:stCondLst>
                              <p:cond delay="600"/>
                            </p:stCondLst>
                            <p:childTnLst>
                              <p:par>
                                <p:cTn id="12" presetID="10" presetClass="entr" presetSubtype="0" fill="hold" nodeType="afterEffect">
                                  <p:stCondLst>
                                    <p:cond delay="0"/>
                                  </p:stCondLst>
                                  <p:childTnLst>
                                    <p:set>
                                      <p:cBhvr>
                                        <p:cTn id="13" dur="1" fill="hold">
                                          <p:stCondLst>
                                            <p:cond delay="0"/>
                                          </p:stCondLst>
                                        </p:cTn>
                                        <p:tgtEl>
                                          <p:spTgt spid="292"/>
                                        </p:tgtEl>
                                        <p:attrNameLst>
                                          <p:attrName>style.visibility</p:attrName>
                                        </p:attrNameLst>
                                      </p:cBhvr>
                                      <p:to>
                                        <p:strVal val="visible"/>
                                      </p:to>
                                    </p:set>
                                    <p:animEffect transition="in" filter="fade">
                                      <p:cBhvr>
                                        <p:cTn id="14" dur="1000"/>
                                        <p:tgtEl>
                                          <p:spTgt spid="29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1000"/>
                                        <p:tgtEl>
                                          <p:spTgt spid="291"/>
                                        </p:tgtEl>
                                      </p:cBhvr>
                                    </p:animEffect>
                                    <p:set>
                                      <p:cBhvr>
                                        <p:cTn id="19" dur="1" fill="hold">
                                          <p:stCondLst>
                                            <p:cond delay="1000"/>
                                          </p:stCondLst>
                                        </p:cTn>
                                        <p:tgtEl>
                                          <p:spTgt spid="291"/>
                                        </p:tgtEl>
                                        <p:attrNameLst>
                                          <p:attrName>style.visibility</p:attrName>
                                        </p:attrNameLst>
                                      </p:cBhvr>
                                      <p:to>
                                        <p:strVal val="hidden"/>
                                      </p:to>
                                    </p:se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01"/>
                                        </p:tgtEl>
                                        <p:attrNameLst>
                                          <p:attrName>style.visibility</p:attrName>
                                        </p:attrNameLst>
                                      </p:cBhvr>
                                      <p:to>
                                        <p:strVal val="visible"/>
                                      </p:to>
                                    </p:set>
                                    <p:animEffect transition="in" filter="fade">
                                      <p:cBhvr>
                                        <p:cTn id="23" dur="1000"/>
                                        <p:tgtEl>
                                          <p:spTgt spid="301"/>
                                        </p:tgtEl>
                                      </p:cBhvr>
                                    </p:animEffect>
                                  </p:childTnLst>
                                </p:cTn>
                              </p:par>
                            </p:childTnLst>
                          </p:cTn>
                        </p:par>
                        <p:par>
                          <p:cTn id="24" fill="hold">
                            <p:stCondLst>
                              <p:cond delay="2000"/>
                            </p:stCondLst>
                            <p:childTnLst>
                              <p:par>
                                <p:cTn id="25" presetID="10" presetClass="exit" presetSubtype="0" fill="hold" nodeType="afterEffect">
                                  <p:stCondLst>
                                    <p:cond delay="0"/>
                                  </p:stCondLst>
                                  <p:childTnLst>
                                    <p:animEffect transition="out" filter="fade">
                                      <p:cBhvr>
                                        <p:cTn id="26" dur="1000"/>
                                        <p:tgtEl>
                                          <p:spTgt spid="292"/>
                                        </p:tgtEl>
                                      </p:cBhvr>
                                    </p:animEffect>
                                    <p:set>
                                      <p:cBhvr>
                                        <p:cTn id="27" dur="1" fill="hold">
                                          <p:stCondLst>
                                            <p:cond delay="1000"/>
                                          </p:stCondLst>
                                        </p:cTn>
                                        <p:tgtEl>
                                          <p:spTgt spid="292"/>
                                        </p:tgtEl>
                                        <p:attrNameLst>
                                          <p:attrName>style.visibility</p:attrName>
                                        </p:attrNameLst>
                                      </p:cBhvr>
                                      <p:to>
                                        <p:strVal val="hidden"/>
                                      </p:to>
                                    </p:se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3"/>
                                        </p:tgtEl>
                                        <p:attrNameLst>
                                          <p:attrName>style.visibility</p:attrName>
                                        </p:attrNameLst>
                                      </p:cBhvr>
                                      <p:to>
                                        <p:strVal val="visible"/>
                                      </p:to>
                                    </p:set>
                                    <p:animEffect transition="in" filter="fade">
                                      <p:cBhvr>
                                        <p:cTn id="31" dur="300"/>
                                        <p:tgtEl>
                                          <p:spTgt spid="293"/>
                                        </p:tgtEl>
                                      </p:cBhvr>
                                    </p:animEffect>
                                  </p:childTnLst>
                                </p:cTn>
                              </p:par>
                            </p:childTnLst>
                          </p:cTn>
                        </p:par>
                        <p:par>
                          <p:cTn id="32" fill="hold">
                            <p:stCondLst>
                              <p:cond delay="3300"/>
                            </p:stCondLst>
                            <p:childTnLst>
                              <p:par>
                                <p:cTn id="33" presetID="10" presetClass="exit" presetSubtype="0" fill="hold" nodeType="afterEffect">
                                  <p:stCondLst>
                                    <p:cond delay="0"/>
                                  </p:stCondLst>
                                  <p:childTnLst>
                                    <p:animEffect transition="out" filter="fade">
                                      <p:cBhvr>
                                        <p:cTn id="34" dur="300"/>
                                        <p:tgtEl>
                                          <p:spTgt spid="277"/>
                                        </p:tgtEl>
                                      </p:cBhvr>
                                    </p:animEffect>
                                    <p:set>
                                      <p:cBhvr>
                                        <p:cTn id="35" dur="1" fill="hold">
                                          <p:stCondLst>
                                            <p:cond delay="300"/>
                                          </p:stCondLst>
                                        </p:cTn>
                                        <p:tgtEl>
                                          <p:spTgt spid="277"/>
                                        </p:tgtEl>
                                        <p:attrNameLst>
                                          <p:attrName>style.visibility</p:attrName>
                                        </p:attrNameLst>
                                      </p:cBhvr>
                                      <p:to>
                                        <p:strVal val="hidden"/>
                                      </p:to>
                                    </p:set>
                                  </p:childTnLst>
                                </p:cTn>
                              </p:par>
                            </p:childTnLst>
                          </p:cTn>
                        </p:par>
                        <p:par>
                          <p:cTn id="36" fill="hold">
                            <p:stCondLst>
                              <p:cond delay="3600"/>
                            </p:stCondLst>
                            <p:childTnLst>
                              <p:par>
                                <p:cTn id="37" presetID="10" presetClass="entr" presetSubtype="0" fill="hold" nodeType="afterEffect">
                                  <p:stCondLst>
                                    <p:cond delay="0"/>
                                  </p:stCondLst>
                                  <p:childTnLst>
                                    <p:set>
                                      <p:cBhvr>
                                        <p:cTn id="38" dur="1" fill="hold">
                                          <p:stCondLst>
                                            <p:cond delay="0"/>
                                          </p:stCondLst>
                                        </p:cTn>
                                        <p:tgtEl>
                                          <p:spTgt spid="294"/>
                                        </p:tgtEl>
                                        <p:attrNameLst>
                                          <p:attrName>style.visibility</p:attrName>
                                        </p:attrNameLst>
                                      </p:cBhvr>
                                      <p:to>
                                        <p:strVal val="visible"/>
                                      </p:to>
                                    </p:set>
                                    <p:animEffect transition="in" filter="fade">
                                      <p:cBhvr>
                                        <p:cTn id="39" dur="100"/>
                                        <p:tgtEl>
                                          <p:spTgt spid="2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0"/>
                                        <p:tgtEl>
                                          <p:spTgt spid="301"/>
                                        </p:tgtEl>
                                      </p:cBhvr>
                                    </p:animEffect>
                                    <p:set>
                                      <p:cBhvr>
                                        <p:cTn id="44" dur="1" fill="hold">
                                          <p:stCondLst>
                                            <p:cond delay="1000"/>
                                          </p:stCondLst>
                                        </p:cTn>
                                        <p:tgtEl>
                                          <p:spTgt spid="301"/>
                                        </p:tgtEl>
                                        <p:attrNameLst>
                                          <p:attrName>style.visibility</p:attrName>
                                        </p:attrNameLst>
                                      </p:cBhvr>
                                      <p:to>
                                        <p:strVal val="hidden"/>
                                      </p:to>
                                    </p:se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302"/>
                                        </p:tgtEl>
                                        <p:attrNameLst>
                                          <p:attrName>style.visibility</p:attrName>
                                        </p:attrNameLst>
                                      </p:cBhvr>
                                      <p:to>
                                        <p:strVal val="visible"/>
                                      </p:to>
                                    </p:set>
                                    <p:animEffect transition="in" filter="fade">
                                      <p:cBhvr>
                                        <p:cTn id="48" dur="1000"/>
                                        <p:tgtEl>
                                          <p:spTgt spid="302"/>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303"/>
                                        </p:tgtEl>
                                        <p:attrNameLst>
                                          <p:attrName>style.visibility</p:attrName>
                                        </p:attrNameLst>
                                      </p:cBhvr>
                                      <p:to>
                                        <p:strVal val="visible"/>
                                      </p:to>
                                    </p:set>
                                    <p:animEffect transition="in" filter="fade">
                                      <p:cBhvr>
                                        <p:cTn id="52" dur="1000"/>
                                        <p:tgtEl>
                                          <p:spTgt spid="303"/>
                                        </p:tgtEl>
                                      </p:cBhvr>
                                    </p:animEffect>
                                  </p:childTnLst>
                                </p:cTn>
                              </p:par>
                              <p:par>
                                <p:cTn id="53" presetID="10" presetClass="entr" presetSubtype="0" fill="hold" nodeType="withEffect">
                                  <p:stCondLst>
                                    <p:cond delay="0"/>
                                  </p:stCondLst>
                                  <p:childTnLst>
                                    <p:set>
                                      <p:cBhvr>
                                        <p:cTn id="54" dur="1" fill="hold">
                                          <p:stCondLst>
                                            <p:cond delay="0"/>
                                          </p:stCondLst>
                                        </p:cTn>
                                        <p:tgtEl>
                                          <p:spTgt spid="304"/>
                                        </p:tgtEl>
                                        <p:attrNameLst>
                                          <p:attrName>style.visibility</p:attrName>
                                        </p:attrNameLst>
                                      </p:cBhvr>
                                      <p:to>
                                        <p:strVal val="visible"/>
                                      </p:to>
                                    </p:set>
                                    <p:animEffect transition="in" filter="fade">
                                      <p:cBhvr>
                                        <p:cTn id="55" dur="1000"/>
                                        <p:tgtEl>
                                          <p:spTgt spid="304"/>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295"/>
                                        </p:tgtEl>
                                        <p:attrNameLst>
                                          <p:attrName>style.visibility</p:attrName>
                                        </p:attrNameLst>
                                      </p:cBhvr>
                                      <p:to>
                                        <p:strVal val="visible"/>
                                      </p:to>
                                    </p:set>
                                    <p:animEffect transition="in" filter="fade">
                                      <p:cBhvr>
                                        <p:cTn id="59" dur="1000"/>
                                        <p:tgtEl>
                                          <p:spTgt spid="295"/>
                                        </p:tgtEl>
                                      </p:cBhvr>
                                    </p:animEffect>
                                  </p:childTnLst>
                                </p:cTn>
                              </p:par>
                            </p:childTnLst>
                          </p:cTn>
                        </p:par>
                        <p:par>
                          <p:cTn id="60" fill="hold">
                            <p:stCondLst>
                              <p:cond delay="4000"/>
                            </p:stCondLst>
                            <p:childTnLst>
                              <p:par>
                                <p:cTn id="61" presetID="10" presetClass="exit" presetSubtype="0" fill="hold" nodeType="afterEffect">
                                  <p:stCondLst>
                                    <p:cond delay="0"/>
                                  </p:stCondLst>
                                  <p:childTnLst>
                                    <p:animEffect transition="out" filter="fade">
                                      <p:cBhvr>
                                        <p:cTn id="62" dur="1000"/>
                                        <p:tgtEl>
                                          <p:spTgt spid="295"/>
                                        </p:tgtEl>
                                      </p:cBhvr>
                                    </p:animEffect>
                                    <p:set>
                                      <p:cBhvr>
                                        <p:cTn id="63" dur="1" fill="hold">
                                          <p:stCondLst>
                                            <p:cond delay="1000"/>
                                          </p:stCondLst>
                                        </p:cTn>
                                        <p:tgtEl>
                                          <p:spTgt spid="295"/>
                                        </p:tgtEl>
                                        <p:attrNameLst>
                                          <p:attrName>style.visibility</p:attrName>
                                        </p:attrNameLst>
                                      </p:cBhvr>
                                      <p:to>
                                        <p:strVal val="hidden"/>
                                      </p:to>
                                    </p:set>
                                  </p:childTnLst>
                                </p:cTn>
                              </p:par>
                            </p:childTnLst>
                          </p:cTn>
                        </p:par>
                        <p:par>
                          <p:cTn id="64" fill="hold">
                            <p:stCondLst>
                              <p:cond delay="5000"/>
                            </p:stCondLst>
                            <p:childTnLst>
                              <p:par>
                                <p:cTn id="65" presetID="10" presetClass="entr" presetSubtype="0" fill="hold" nodeType="afterEffect">
                                  <p:stCondLst>
                                    <p:cond delay="0"/>
                                  </p:stCondLst>
                                  <p:childTnLst>
                                    <p:set>
                                      <p:cBhvr>
                                        <p:cTn id="66" dur="1" fill="hold">
                                          <p:stCondLst>
                                            <p:cond delay="0"/>
                                          </p:stCondLst>
                                        </p:cTn>
                                        <p:tgtEl>
                                          <p:spTgt spid="296"/>
                                        </p:tgtEl>
                                        <p:attrNameLst>
                                          <p:attrName>style.visibility</p:attrName>
                                        </p:attrNameLst>
                                      </p:cBhvr>
                                      <p:to>
                                        <p:strVal val="visible"/>
                                      </p:to>
                                    </p:set>
                                    <p:animEffect transition="in" filter="fade">
                                      <p:cBhvr>
                                        <p:cTn id="67" dur="1000"/>
                                        <p:tgtEl>
                                          <p:spTgt spid="296"/>
                                        </p:tgtEl>
                                      </p:cBhvr>
                                    </p:animEffect>
                                  </p:childTnLst>
                                </p:cTn>
                              </p:par>
                            </p:childTnLst>
                          </p:cTn>
                        </p:par>
                        <p:par>
                          <p:cTn id="68" fill="hold">
                            <p:stCondLst>
                              <p:cond delay="6000"/>
                            </p:stCondLst>
                            <p:childTnLst>
                              <p:par>
                                <p:cTn id="69" presetID="10" presetClass="exit" presetSubtype="0" fill="hold" nodeType="afterEffect">
                                  <p:stCondLst>
                                    <p:cond delay="0"/>
                                  </p:stCondLst>
                                  <p:childTnLst>
                                    <p:animEffect transition="out" filter="fade">
                                      <p:cBhvr>
                                        <p:cTn id="70" dur="1000"/>
                                        <p:tgtEl>
                                          <p:spTgt spid="296"/>
                                        </p:tgtEl>
                                      </p:cBhvr>
                                    </p:animEffect>
                                    <p:set>
                                      <p:cBhvr>
                                        <p:cTn id="71" dur="1" fill="hold">
                                          <p:stCondLst>
                                            <p:cond delay="1000"/>
                                          </p:stCondLst>
                                        </p:cTn>
                                        <p:tgtEl>
                                          <p:spTgt spid="296"/>
                                        </p:tgtEl>
                                        <p:attrNameLst>
                                          <p:attrName>style.visibility</p:attrName>
                                        </p:attrNameLst>
                                      </p:cBhvr>
                                      <p:to>
                                        <p:strVal val="hidden"/>
                                      </p:to>
                                    </p:set>
                                  </p:childTnLst>
                                </p:cTn>
                              </p:par>
                            </p:childTnLst>
                          </p:cTn>
                        </p:par>
                        <p:par>
                          <p:cTn id="72" fill="hold">
                            <p:stCondLst>
                              <p:cond delay="7000"/>
                            </p:stCondLst>
                            <p:childTnLst>
                              <p:par>
                                <p:cTn id="73" presetID="10" presetClass="entr" presetSubtype="0" fill="hold" nodeType="afterEffect">
                                  <p:stCondLst>
                                    <p:cond delay="0"/>
                                  </p:stCondLst>
                                  <p:childTnLst>
                                    <p:set>
                                      <p:cBhvr>
                                        <p:cTn id="74" dur="1" fill="hold">
                                          <p:stCondLst>
                                            <p:cond delay="0"/>
                                          </p:stCondLst>
                                        </p:cTn>
                                        <p:tgtEl>
                                          <p:spTgt spid="297"/>
                                        </p:tgtEl>
                                        <p:attrNameLst>
                                          <p:attrName>style.visibility</p:attrName>
                                        </p:attrNameLst>
                                      </p:cBhvr>
                                      <p:to>
                                        <p:strVal val="visible"/>
                                      </p:to>
                                    </p:set>
                                    <p:animEffect transition="in" filter="fade">
                                      <p:cBhvr>
                                        <p:cTn id="75" dur="1000"/>
                                        <p:tgtEl>
                                          <p:spTgt spid="297"/>
                                        </p:tgtEl>
                                      </p:cBhvr>
                                    </p:animEffect>
                                  </p:childTnLst>
                                </p:cTn>
                              </p:par>
                            </p:childTnLst>
                          </p:cTn>
                        </p:par>
                        <p:par>
                          <p:cTn id="76" fill="hold">
                            <p:stCondLst>
                              <p:cond delay="8000"/>
                            </p:stCondLst>
                            <p:childTnLst>
                              <p:par>
                                <p:cTn id="77" presetID="10" presetClass="exit" presetSubtype="0" fill="hold" nodeType="afterEffect">
                                  <p:stCondLst>
                                    <p:cond delay="0"/>
                                  </p:stCondLst>
                                  <p:childTnLst>
                                    <p:animEffect transition="out" filter="fade">
                                      <p:cBhvr>
                                        <p:cTn id="78" dur="1000"/>
                                        <p:tgtEl>
                                          <p:spTgt spid="297"/>
                                        </p:tgtEl>
                                      </p:cBhvr>
                                    </p:animEffect>
                                    <p:set>
                                      <p:cBhvr>
                                        <p:cTn id="79" dur="1" fill="hold">
                                          <p:stCondLst>
                                            <p:cond delay="1000"/>
                                          </p:stCondLst>
                                        </p:cTn>
                                        <p:tgtEl>
                                          <p:spTgt spid="297"/>
                                        </p:tgtEl>
                                        <p:attrNameLst>
                                          <p:attrName>style.visibility</p:attrName>
                                        </p:attrNameLst>
                                      </p:cBhvr>
                                      <p:to>
                                        <p:strVal val="hidden"/>
                                      </p:to>
                                    </p:set>
                                  </p:childTnLst>
                                </p:cTn>
                              </p:par>
                            </p:childTnLst>
                          </p:cTn>
                        </p:par>
                        <p:par>
                          <p:cTn id="80" fill="hold">
                            <p:stCondLst>
                              <p:cond delay="9000"/>
                            </p:stCondLst>
                            <p:childTnLst>
                              <p:par>
                                <p:cTn id="81" presetID="10" presetClass="entr" presetSubtype="0" fill="hold" nodeType="afterEffect">
                                  <p:stCondLst>
                                    <p:cond delay="0"/>
                                  </p:stCondLst>
                                  <p:childTnLst>
                                    <p:set>
                                      <p:cBhvr>
                                        <p:cTn id="82" dur="1" fill="hold">
                                          <p:stCondLst>
                                            <p:cond delay="0"/>
                                          </p:stCondLst>
                                        </p:cTn>
                                        <p:tgtEl>
                                          <p:spTgt spid="298"/>
                                        </p:tgtEl>
                                        <p:attrNameLst>
                                          <p:attrName>style.visibility</p:attrName>
                                        </p:attrNameLst>
                                      </p:cBhvr>
                                      <p:to>
                                        <p:strVal val="visible"/>
                                      </p:to>
                                    </p:set>
                                    <p:animEffect transition="in" filter="fade">
                                      <p:cBhvr>
                                        <p:cTn id="83" dur="1000"/>
                                        <p:tgtEl>
                                          <p:spTgt spid="298"/>
                                        </p:tgtEl>
                                      </p:cBhvr>
                                    </p:animEffect>
                                  </p:childTnLst>
                                </p:cTn>
                              </p:par>
                            </p:childTnLst>
                          </p:cTn>
                        </p:par>
                        <p:par>
                          <p:cTn id="84" fill="hold">
                            <p:stCondLst>
                              <p:cond delay="10000"/>
                            </p:stCondLst>
                            <p:childTnLst>
                              <p:par>
                                <p:cTn id="85" presetID="10" presetClass="exit" presetSubtype="0" fill="hold" nodeType="afterEffect">
                                  <p:stCondLst>
                                    <p:cond delay="0"/>
                                  </p:stCondLst>
                                  <p:childTnLst>
                                    <p:animEffect transition="out" filter="fade">
                                      <p:cBhvr>
                                        <p:cTn id="86" dur="1000"/>
                                        <p:tgtEl>
                                          <p:spTgt spid="298"/>
                                        </p:tgtEl>
                                      </p:cBhvr>
                                    </p:animEffect>
                                    <p:set>
                                      <p:cBhvr>
                                        <p:cTn id="87" dur="1" fill="hold">
                                          <p:stCondLst>
                                            <p:cond delay="1000"/>
                                          </p:stCondLst>
                                        </p:cTn>
                                        <p:tgtEl>
                                          <p:spTgt spid="298"/>
                                        </p:tgtEl>
                                        <p:attrNameLst>
                                          <p:attrName>style.visibility</p:attrName>
                                        </p:attrNameLst>
                                      </p:cBhvr>
                                      <p:to>
                                        <p:strVal val="hidden"/>
                                      </p:to>
                                    </p:set>
                                  </p:childTnLst>
                                </p:cTn>
                              </p:par>
                            </p:childTnLst>
                          </p:cTn>
                        </p:par>
                        <p:par>
                          <p:cTn id="88" fill="hold">
                            <p:stCondLst>
                              <p:cond delay="11000"/>
                            </p:stCondLst>
                            <p:childTnLst>
                              <p:par>
                                <p:cTn id="89" presetID="10" presetClass="entr" presetSubtype="0" fill="hold" nodeType="after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1000"/>
                                        <p:tgtEl>
                                          <p:spTgt spid="299"/>
                                        </p:tgtEl>
                                      </p:cBhvr>
                                    </p:animEffect>
                                  </p:childTnLst>
                                </p:cTn>
                              </p:par>
                            </p:childTnLst>
                          </p:cTn>
                        </p:par>
                        <p:par>
                          <p:cTn id="92" fill="hold">
                            <p:stCondLst>
                              <p:cond delay="12000"/>
                            </p:stCondLst>
                            <p:childTnLst>
                              <p:par>
                                <p:cTn id="93" presetID="10" presetClass="exit" presetSubtype="0" fill="hold" nodeType="afterEffect">
                                  <p:stCondLst>
                                    <p:cond delay="0"/>
                                  </p:stCondLst>
                                  <p:childTnLst>
                                    <p:animEffect transition="out" filter="fade">
                                      <p:cBhvr>
                                        <p:cTn id="94" dur="1000"/>
                                        <p:tgtEl>
                                          <p:spTgt spid="299"/>
                                        </p:tgtEl>
                                      </p:cBhvr>
                                    </p:animEffect>
                                    <p:set>
                                      <p:cBhvr>
                                        <p:cTn id="95" dur="1" fill="hold">
                                          <p:stCondLst>
                                            <p:cond delay="1000"/>
                                          </p:stCondLst>
                                        </p:cTn>
                                        <p:tgtEl>
                                          <p:spTgt spid="299"/>
                                        </p:tgtEl>
                                        <p:attrNameLst>
                                          <p:attrName>style.visibility</p:attrName>
                                        </p:attrNameLst>
                                      </p:cBhvr>
                                      <p:to>
                                        <p:strVal val="hidden"/>
                                      </p:to>
                                    </p:set>
                                  </p:childTnLst>
                                </p:cTn>
                              </p:par>
                            </p:childTnLst>
                          </p:cTn>
                        </p:par>
                        <p:par>
                          <p:cTn id="96" fill="hold">
                            <p:stCondLst>
                              <p:cond delay="13000"/>
                            </p:stCondLst>
                            <p:childTnLst>
                              <p:par>
                                <p:cTn id="97" presetID="10" presetClass="entr" presetSubtype="0" fill="hold" nodeType="afterEffect">
                                  <p:stCondLst>
                                    <p:cond delay="0"/>
                                  </p:stCondLst>
                                  <p:childTnLst>
                                    <p:set>
                                      <p:cBhvr>
                                        <p:cTn id="98" dur="1" fill="hold">
                                          <p:stCondLst>
                                            <p:cond delay="0"/>
                                          </p:stCondLst>
                                        </p:cTn>
                                        <p:tgtEl>
                                          <p:spTgt spid="300"/>
                                        </p:tgtEl>
                                        <p:attrNameLst>
                                          <p:attrName>style.visibility</p:attrName>
                                        </p:attrNameLst>
                                      </p:cBhvr>
                                      <p:to>
                                        <p:strVal val="visible"/>
                                      </p:to>
                                    </p:set>
                                    <p:animEffect transition="in" filter="fade">
                                      <p:cBhvr>
                                        <p:cTn id="99" dur="1000"/>
                                        <p:tgtEl>
                                          <p:spTgt spid="300"/>
                                        </p:tgtEl>
                                      </p:cBhvr>
                                    </p:animEffect>
                                  </p:childTnLst>
                                </p:cTn>
                              </p:par>
                            </p:childTnLst>
                          </p:cTn>
                        </p:par>
                        <p:par>
                          <p:cTn id="100" fill="hold">
                            <p:stCondLst>
                              <p:cond delay="14000"/>
                            </p:stCondLst>
                            <p:childTnLst>
                              <p:par>
                                <p:cTn id="101" presetID="10" presetClass="exit" presetSubtype="0" fill="hold" nodeType="afterEffect">
                                  <p:stCondLst>
                                    <p:cond delay="0"/>
                                  </p:stCondLst>
                                  <p:childTnLst>
                                    <p:animEffect transition="out" filter="fade">
                                      <p:cBhvr>
                                        <p:cTn id="102" dur="1000"/>
                                        <p:tgtEl>
                                          <p:spTgt spid="300"/>
                                        </p:tgtEl>
                                      </p:cBhvr>
                                    </p:animEffect>
                                    <p:set>
                                      <p:cBhvr>
                                        <p:cTn id="103" dur="1" fill="hold">
                                          <p:stCondLst>
                                            <p:cond delay="1000"/>
                                          </p:stCondLst>
                                        </p:cTn>
                                        <p:tgtEl>
                                          <p:spTgt spid="300"/>
                                        </p:tgtEl>
                                        <p:attrNameLst>
                                          <p:attrName>style.visibility</p:attrName>
                                        </p:attrNameLst>
                                      </p:cBhvr>
                                      <p:to>
                                        <p:strVal val="hidden"/>
                                      </p:to>
                                    </p:set>
                                  </p:childTnLst>
                                </p:cTn>
                              </p:par>
                            </p:childTnLst>
                          </p:cTn>
                        </p:par>
                        <p:par>
                          <p:cTn id="104" fill="hold">
                            <p:stCondLst>
                              <p:cond delay="15000"/>
                            </p:stCondLst>
                            <p:childTnLst>
                              <p:par>
                                <p:cTn id="105" presetID="10" presetClass="exit" presetSubtype="0" fill="hold" nodeType="afterEffect">
                                  <p:stCondLst>
                                    <p:cond delay="0"/>
                                  </p:stCondLst>
                                  <p:childTnLst>
                                    <p:animEffect transition="out" filter="fade">
                                      <p:cBhvr>
                                        <p:cTn id="106" dur="1000"/>
                                        <p:tgtEl>
                                          <p:spTgt spid="303"/>
                                        </p:tgtEl>
                                      </p:cBhvr>
                                    </p:animEffect>
                                    <p:set>
                                      <p:cBhvr>
                                        <p:cTn id="107" dur="1" fill="hold">
                                          <p:stCondLst>
                                            <p:cond delay="1000"/>
                                          </p:stCondLst>
                                        </p:cTn>
                                        <p:tgtEl>
                                          <p:spTgt spid="303"/>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1000"/>
                                        <p:tgtEl>
                                          <p:spTgt spid="304"/>
                                        </p:tgtEl>
                                      </p:cBhvr>
                                    </p:animEffect>
                                    <p:set>
                                      <p:cBhvr>
                                        <p:cTn id="110" dur="1" fill="hold">
                                          <p:stCondLst>
                                            <p:cond delay="1000"/>
                                          </p:stCondLst>
                                        </p:cTn>
                                        <p:tgtEl>
                                          <p:spTgt spid="304"/>
                                        </p:tgtEl>
                                        <p:attrNameLst>
                                          <p:attrName>style.visibility</p:attrName>
                                        </p:attrNameLst>
                                      </p:cBhvr>
                                      <p:to>
                                        <p:strVal val="hidden"/>
                                      </p:to>
                                    </p:set>
                                  </p:childTnLst>
                                </p:cTn>
                              </p:par>
                            </p:childTnLst>
                          </p:cTn>
                        </p:par>
                        <p:par>
                          <p:cTn id="111" fill="hold">
                            <p:stCondLst>
                              <p:cond delay="16000"/>
                            </p:stCondLst>
                            <p:childTnLst>
                              <p:par>
                                <p:cTn id="112" presetID="10" presetClass="entr" presetSubtype="0" fill="hold" nodeType="afterEffect">
                                  <p:stCondLst>
                                    <p:cond delay="0"/>
                                  </p:stCondLst>
                                  <p:childTnLst>
                                    <p:set>
                                      <p:cBhvr>
                                        <p:cTn id="113" dur="1" fill="hold">
                                          <p:stCondLst>
                                            <p:cond delay="0"/>
                                          </p:stCondLst>
                                        </p:cTn>
                                        <p:tgtEl>
                                          <p:spTgt spid="305"/>
                                        </p:tgtEl>
                                        <p:attrNameLst>
                                          <p:attrName>style.visibility</p:attrName>
                                        </p:attrNameLst>
                                      </p:cBhvr>
                                      <p:to>
                                        <p:strVal val="visible"/>
                                      </p:to>
                                    </p:set>
                                    <p:animEffect transition="in" filter="fade">
                                      <p:cBhvr>
                                        <p:cTn id="114" dur="1000"/>
                                        <p:tgtEl>
                                          <p:spTgt spid="305"/>
                                        </p:tgtEl>
                                      </p:cBhvr>
                                    </p:animEffect>
                                  </p:childTnLst>
                                </p:cTn>
                              </p:par>
                              <p:par>
                                <p:cTn id="115" presetID="10" presetClass="entr" presetSubtype="0" fill="hold" nodeType="withEffect">
                                  <p:stCondLst>
                                    <p:cond delay="0"/>
                                  </p:stCondLst>
                                  <p:childTnLst>
                                    <p:set>
                                      <p:cBhvr>
                                        <p:cTn id="116" dur="1" fill="hold">
                                          <p:stCondLst>
                                            <p:cond delay="0"/>
                                          </p:stCondLst>
                                        </p:cTn>
                                        <p:tgtEl>
                                          <p:spTgt spid="306"/>
                                        </p:tgtEl>
                                        <p:attrNameLst>
                                          <p:attrName>style.visibility</p:attrName>
                                        </p:attrNameLst>
                                      </p:cBhvr>
                                      <p:to>
                                        <p:strVal val="visible"/>
                                      </p:to>
                                    </p:set>
                                    <p:animEffect transition="in" filter="fade">
                                      <p:cBhvr>
                                        <p:cTn id="117" dur="1000"/>
                                        <p:tgtEl>
                                          <p:spTgt spid="306"/>
                                        </p:tgtEl>
                                      </p:cBhvr>
                                    </p:animEffect>
                                  </p:childTnLst>
                                </p:cTn>
                              </p:par>
                              <p:par>
                                <p:cTn id="118" presetID="10" presetClass="entr" presetSubtype="0" fill="hold" nodeType="with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fade">
                                      <p:cBhvr>
                                        <p:cTn id="120" dur="1000"/>
                                        <p:tgtEl>
                                          <p:spTgt spid="307"/>
                                        </p:tgtEl>
                                      </p:cBhvr>
                                    </p:animEffect>
                                  </p:childTnLst>
                                </p:cTn>
                              </p:par>
                              <p:par>
                                <p:cTn id="121" presetID="10" presetClass="entr" presetSubtype="0" fill="hold" nodeType="withEffect">
                                  <p:stCondLst>
                                    <p:cond delay="0"/>
                                  </p:stCondLst>
                                  <p:childTnLst>
                                    <p:set>
                                      <p:cBhvr>
                                        <p:cTn id="122" dur="1" fill="hold">
                                          <p:stCondLst>
                                            <p:cond delay="0"/>
                                          </p:stCondLst>
                                        </p:cTn>
                                        <p:tgtEl>
                                          <p:spTgt spid="308"/>
                                        </p:tgtEl>
                                        <p:attrNameLst>
                                          <p:attrName>style.visibility</p:attrName>
                                        </p:attrNameLst>
                                      </p:cBhvr>
                                      <p:to>
                                        <p:strVal val="visible"/>
                                      </p:to>
                                    </p:set>
                                    <p:animEffect transition="in" filter="fade">
                                      <p:cBhvr>
                                        <p:cTn id="123" dur="1000"/>
                                        <p:tgtEl>
                                          <p:spTgt spid="308"/>
                                        </p:tgtEl>
                                      </p:cBhvr>
                                    </p:animEffect>
                                  </p:childTnLst>
                                </p:cTn>
                              </p:par>
                              <p:par>
                                <p:cTn id="124" presetID="10" presetClass="entr" presetSubtype="0" fill="hold" nodeType="withEffect">
                                  <p:stCondLst>
                                    <p:cond delay="0"/>
                                  </p:stCondLst>
                                  <p:childTnLst>
                                    <p:set>
                                      <p:cBhvr>
                                        <p:cTn id="125" dur="1" fill="hold">
                                          <p:stCondLst>
                                            <p:cond delay="0"/>
                                          </p:stCondLst>
                                        </p:cTn>
                                        <p:tgtEl>
                                          <p:spTgt spid="309"/>
                                        </p:tgtEl>
                                        <p:attrNameLst>
                                          <p:attrName>style.visibility</p:attrName>
                                        </p:attrNameLst>
                                      </p:cBhvr>
                                      <p:to>
                                        <p:strVal val="visible"/>
                                      </p:to>
                                    </p:set>
                                    <p:animEffect transition="in" filter="fade">
                                      <p:cBhvr>
                                        <p:cTn id="126" dur="1000"/>
                                        <p:tgtEl>
                                          <p:spTgt spid="309"/>
                                        </p:tgtEl>
                                      </p:cBhvr>
                                    </p:animEffect>
                                  </p:childTnLst>
                                </p:cTn>
                              </p:par>
                              <p:par>
                                <p:cTn id="127" presetID="10" presetClass="entr" presetSubtype="0" fill="hold" nodeType="withEffect">
                                  <p:stCondLst>
                                    <p:cond delay="0"/>
                                  </p:stCondLst>
                                  <p:childTnLst>
                                    <p:set>
                                      <p:cBhvr>
                                        <p:cTn id="128" dur="1" fill="hold">
                                          <p:stCondLst>
                                            <p:cond delay="0"/>
                                          </p:stCondLst>
                                        </p:cTn>
                                        <p:tgtEl>
                                          <p:spTgt spid="310"/>
                                        </p:tgtEl>
                                        <p:attrNameLst>
                                          <p:attrName>style.visibility</p:attrName>
                                        </p:attrNameLst>
                                      </p:cBhvr>
                                      <p:to>
                                        <p:strVal val="visible"/>
                                      </p:to>
                                    </p:set>
                                    <p:animEffect transition="in" filter="fade">
                                      <p:cBhvr>
                                        <p:cTn id="129" dur="1000"/>
                                        <p:tgtEl>
                                          <p:spTgt spid="310"/>
                                        </p:tgtEl>
                                      </p:cBhvr>
                                    </p:animEffect>
                                  </p:childTnLst>
                                </p:cTn>
                              </p:par>
                              <p:par>
                                <p:cTn id="130" presetID="10" presetClass="entr" presetSubtype="0" fill="hold" nodeType="withEffect">
                                  <p:stCondLst>
                                    <p:cond delay="0"/>
                                  </p:stCondLst>
                                  <p:childTnLst>
                                    <p:set>
                                      <p:cBhvr>
                                        <p:cTn id="131" dur="1" fill="hold">
                                          <p:stCondLst>
                                            <p:cond delay="0"/>
                                          </p:stCondLst>
                                        </p:cTn>
                                        <p:tgtEl>
                                          <p:spTgt spid="311"/>
                                        </p:tgtEl>
                                        <p:attrNameLst>
                                          <p:attrName>style.visibility</p:attrName>
                                        </p:attrNameLst>
                                      </p:cBhvr>
                                      <p:to>
                                        <p:strVal val="visible"/>
                                      </p:to>
                                    </p:set>
                                    <p:animEffect transition="in" filter="fade">
                                      <p:cBhvr>
                                        <p:cTn id="132" dur="1000"/>
                                        <p:tgtEl>
                                          <p:spTgt spid="311"/>
                                        </p:tgtEl>
                                      </p:cBhvr>
                                    </p:animEffect>
                                  </p:childTnLst>
                                </p:cTn>
                              </p:par>
                              <p:par>
                                <p:cTn id="133" presetID="10" presetClass="entr" presetSubtype="0" fill="hold" nodeType="withEffect">
                                  <p:stCondLst>
                                    <p:cond delay="0"/>
                                  </p:stCondLst>
                                  <p:childTnLst>
                                    <p:set>
                                      <p:cBhvr>
                                        <p:cTn id="134" dur="1" fill="hold">
                                          <p:stCondLst>
                                            <p:cond delay="0"/>
                                          </p:stCondLst>
                                        </p:cTn>
                                        <p:tgtEl>
                                          <p:spTgt spid="312"/>
                                        </p:tgtEl>
                                        <p:attrNameLst>
                                          <p:attrName>style.visibility</p:attrName>
                                        </p:attrNameLst>
                                      </p:cBhvr>
                                      <p:to>
                                        <p:strVal val="visible"/>
                                      </p:to>
                                    </p:set>
                                    <p:animEffect transition="in" filter="fade">
                                      <p:cBhvr>
                                        <p:cTn id="135" dur="1000"/>
                                        <p:tgtEl>
                                          <p:spTgt spid="312"/>
                                        </p:tgtEl>
                                      </p:cBhvr>
                                    </p:animEffect>
                                  </p:childTnLst>
                                </p:cTn>
                              </p:par>
                              <p:par>
                                <p:cTn id="136" presetID="10" presetClass="entr" presetSubtype="0" fill="hold" nodeType="withEffect">
                                  <p:stCondLst>
                                    <p:cond delay="0"/>
                                  </p:stCondLst>
                                  <p:childTnLst>
                                    <p:set>
                                      <p:cBhvr>
                                        <p:cTn id="137" dur="1" fill="hold">
                                          <p:stCondLst>
                                            <p:cond delay="0"/>
                                          </p:stCondLst>
                                        </p:cTn>
                                        <p:tgtEl>
                                          <p:spTgt spid="313"/>
                                        </p:tgtEl>
                                        <p:attrNameLst>
                                          <p:attrName>style.visibility</p:attrName>
                                        </p:attrNameLst>
                                      </p:cBhvr>
                                      <p:to>
                                        <p:strVal val="visible"/>
                                      </p:to>
                                    </p:set>
                                    <p:animEffect transition="in" filter="fade">
                                      <p:cBhvr>
                                        <p:cTn id="138" dur="1000"/>
                                        <p:tgtEl>
                                          <p:spTgt spid="313"/>
                                        </p:tgtEl>
                                      </p:cBhvr>
                                    </p:animEffect>
                                  </p:childTnLst>
                                </p:cTn>
                              </p:par>
                              <p:par>
                                <p:cTn id="139" presetID="10" presetClass="entr" presetSubtype="0" fill="hold" nodeType="withEffect">
                                  <p:stCondLst>
                                    <p:cond delay="0"/>
                                  </p:stCondLst>
                                  <p:childTnLst>
                                    <p:set>
                                      <p:cBhvr>
                                        <p:cTn id="140" dur="1" fill="hold">
                                          <p:stCondLst>
                                            <p:cond delay="0"/>
                                          </p:stCondLst>
                                        </p:cTn>
                                        <p:tgtEl>
                                          <p:spTgt spid="314"/>
                                        </p:tgtEl>
                                        <p:attrNameLst>
                                          <p:attrName>style.visibility</p:attrName>
                                        </p:attrNameLst>
                                      </p:cBhvr>
                                      <p:to>
                                        <p:strVal val="visible"/>
                                      </p:to>
                                    </p:set>
                                    <p:animEffect transition="in" filter="fade">
                                      <p:cBhvr>
                                        <p:cTn id="141" dur="1000"/>
                                        <p:tgtEl>
                                          <p:spTgt spid="314"/>
                                        </p:tgtEl>
                                      </p:cBhvr>
                                    </p:animEffect>
                                  </p:childTnLst>
                                </p:cTn>
                              </p:par>
                              <p:par>
                                <p:cTn id="142" presetID="10" presetClass="entr" presetSubtype="0" fill="hold" nodeType="withEffect">
                                  <p:stCondLst>
                                    <p:cond delay="0"/>
                                  </p:stCondLst>
                                  <p:childTnLst>
                                    <p:set>
                                      <p:cBhvr>
                                        <p:cTn id="143" dur="1" fill="hold">
                                          <p:stCondLst>
                                            <p:cond delay="0"/>
                                          </p:stCondLst>
                                        </p:cTn>
                                        <p:tgtEl>
                                          <p:spTgt spid="315"/>
                                        </p:tgtEl>
                                        <p:attrNameLst>
                                          <p:attrName>style.visibility</p:attrName>
                                        </p:attrNameLst>
                                      </p:cBhvr>
                                      <p:to>
                                        <p:strVal val="visible"/>
                                      </p:to>
                                    </p:set>
                                    <p:animEffect transition="in" filter="fade">
                                      <p:cBhvr>
                                        <p:cTn id="144" dur="1000"/>
                                        <p:tgtEl>
                                          <p:spTgt spid="315"/>
                                        </p:tgtEl>
                                      </p:cBhvr>
                                    </p:animEffect>
                                  </p:childTnLst>
                                </p:cTn>
                              </p:par>
                              <p:par>
                                <p:cTn id="145" presetID="10" presetClass="entr" presetSubtype="0" fill="hold" nodeType="withEffect">
                                  <p:stCondLst>
                                    <p:cond delay="0"/>
                                  </p:stCondLst>
                                  <p:childTnLst>
                                    <p:set>
                                      <p:cBhvr>
                                        <p:cTn id="146" dur="1" fill="hold">
                                          <p:stCondLst>
                                            <p:cond delay="0"/>
                                          </p:stCondLst>
                                        </p:cTn>
                                        <p:tgtEl>
                                          <p:spTgt spid="316"/>
                                        </p:tgtEl>
                                        <p:attrNameLst>
                                          <p:attrName>style.visibility</p:attrName>
                                        </p:attrNameLst>
                                      </p:cBhvr>
                                      <p:to>
                                        <p:strVal val="visible"/>
                                      </p:to>
                                    </p:set>
                                    <p:animEffect transition="in" filter="fade">
                                      <p:cBhvr>
                                        <p:cTn id="14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1f01d02d16d_0_81"/>
          <p:cNvSpPr txBox="1">
            <a:spLocks noGrp="1"/>
          </p:cNvSpPr>
          <p:nvPr>
            <p:ph type="title"/>
          </p:nvPr>
        </p:nvSpPr>
        <p:spPr>
          <a:xfrm>
            <a:off x="117370" y="78613"/>
            <a:ext cx="10327997" cy="451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lnSpc>
                <a:spcPct val="90000"/>
              </a:lnSpc>
              <a:spcBef>
                <a:spcPts val="0"/>
              </a:spcBef>
              <a:spcAft>
                <a:spcPts val="0"/>
              </a:spcAft>
              <a:buClr>
                <a:schemeClr val="lt1"/>
              </a:buClr>
              <a:buSzPts val="2800"/>
              <a:buFont typeface="Lato"/>
              <a:buNone/>
            </a:pPr>
            <a:endParaRPr/>
          </a:p>
        </p:txBody>
      </p:sp>
      <p:sp>
        <p:nvSpPr>
          <p:cNvPr id="322" name="Google Shape;322;g1f01d02d16d_0_81"/>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a:p>
        </p:txBody>
      </p:sp>
      <p:sp>
        <p:nvSpPr>
          <p:cNvPr id="323" name="Google Shape;323;g1f01d02d16d_0_81"/>
          <p:cNvSpPr/>
          <p:nvPr/>
        </p:nvSpPr>
        <p:spPr>
          <a:xfrm>
            <a:off x="4391900" y="24991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324" name="Google Shape;324;g1f01d02d16d_0_81"/>
          <p:cNvSpPr/>
          <p:nvPr/>
        </p:nvSpPr>
        <p:spPr>
          <a:xfrm>
            <a:off x="4391900" y="29970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325" name="Google Shape;325;g1f01d02d16d_0_81"/>
          <p:cNvSpPr/>
          <p:nvPr/>
        </p:nvSpPr>
        <p:spPr>
          <a:xfrm>
            <a:off x="4391900" y="34949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326" name="Google Shape;326;g1f01d02d16d_0_81"/>
          <p:cNvSpPr/>
          <p:nvPr/>
        </p:nvSpPr>
        <p:spPr>
          <a:xfrm>
            <a:off x="4391900" y="402508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327" name="Google Shape;327;g1f01d02d16d_0_81"/>
          <p:cNvSpPr/>
          <p:nvPr/>
        </p:nvSpPr>
        <p:spPr>
          <a:xfrm>
            <a:off x="7466850" y="29509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28" name="Google Shape;328;g1f01d02d16d_0_81"/>
          <p:cNvSpPr/>
          <p:nvPr/>
        </p:nvSpPr>
        <p:spPr>
          <a:xfrm>
            <a:off x="7466850" y="34488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29" name="Google Shape;329;g1f01d02d16d_0_81"/>
          <p:cNvSpPr/>
          <p:nvPr/>
        </p:nvSpPr>
        <p:spPr>
          <a:xfrm>
            <a:off x="7466850" y="447690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30" name="Google Shape;330;g1f01d02d16d_0_81"/>
          <p:cNvSpPr txBox="1"/>
          <p:nvPr/>
        </p:nvSpPr>
        <p:spPr>
          <a:xfrm>
            <a:off x="3969350" y="1944175"/>
            <a:ext cx="116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A section </a:t>
            </a:r>
            <a:endParaRPr sz="1400" b="1"/>
          </a:p>
        </p:txBody>
      </p:sp>
      <p:sp>
        <p:nvSpPr>
          <p:cNvPr id="331" name="Google Shape;331;g1f01d02d16d_0_81"/>
          <p:cNvSpPr txBox="1"/>
          <p:nvPr/>
        </p:nvSpPr>
        <p:spPr>
          <a:xfrm>
            <a:off x="7039050" y="1944275"/>
            <a:ext cx="129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Unassign</a:t>
            </a:r>
            <a:endParaRPr sz="1400" b="1"/>
          </a:p>
        </p:txBody>
      </p:sp>
      <p:sp>
        <p:nvSpPr>
          <p:cNvPr id="332" name="Google Shape;332;g1f01d02d16d_0_81"/>
          <p:cNvSpPr txBox="1"/>
          <p:nvPr/>
        </p:nvSpPr>
        <p:spPr>
          <a:xfrm>
            <a:off x="1882725" y="10372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Neighborhood structure</a:t>
            </a:r>
            <a:endParaRPr sz="1400" b="1"/>
          </a:p>
        </p:txBody>
      </p:sp>
      <p:sp>
        <p:nvSpPr>
          <p:cNvPr id="333" name="Google Shape;333;g1f01d02d16d_0_81"/>
          <p:cNvSpPr/>
          <p:nvPr/>
        </p:nvSpPr>
        <p:spPr>
          <a:xfrm>
            <a:off x="7466850" y="396287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334" name="Google Shape;334;g1f01d02d16d_0_81"/>
          <p:cNvSpPr/>
          <p:nvPr/>
        </p:nvSpPr>
        <p:spPr>
          <a:xfrm>
            <a:off x="7466850" y="29510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35" name="Google Shape;335;g1f01d02d16d_0_81"/>
          <p:cNvSpPr/>
          <p:nvPr/>
        </p:nvSpPr>
        <p:spPr>
          <a:xfrm>
            <a:off x="7466850" y="34489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36" name="Google Shape;336;g1f01d02d16d_0_81"/>
          <p:cNvSpPr/>
          <p:nvPr/>
        </p:nvSpPr>
        <p:spPr>
          <a:xfrm>
            <a:off x="7466850" y="44769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37" name="Google Shape;337;g1f01d02d16d_0_81"/>
          <p:cNvSpPr/>
          <p:nvPr/>
        </p:nvSpPr>
        <p:spPr>
          <a:xfrm>
            <a:off x="7466850" y="29510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38" name="Google Shape;338;g1f01d02d16d_0_81"/>
          <p:cNvSpPr/>
          <p:nvPr/>
        </p:nvSpPr>
        <p:spPr>
          <a:xfrm>
            <a:off x="7466850" y="34489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39" name="Google Shape;339;g1f01d02d16d_0_81"/>
          <p:cNvSpPr/>
          <p:nvPr/>
        </p:nvSpPr>
        <p:spPr>
          <a:xfrm>
            <a:off x="7466850" y="44769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40" name="Google Shape;340;g1f01d02d16d_0_81"/>
          <p:cNvSpPr/>
          <p:nvPr/>
        </p:nvSpPr>
        <p:spPr>
          <a:xfrm>
            <a:off x="4391900" y="45552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41" name="Google Shape;341;g1f01d02d16d_0_81"/>
          <p:cNvSpPr/>
          <p:nvPr/>
        </p:nvSpPr>
        <p:spPr>
          <a:xfrm>
            <a:off x="7466850" y="29510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42" name="Google Shape;342;g1f01d02d16d_0_81"/>
          <p:cNvSpPr/>
          <p:nvPr/>
        </p:nvSpPr>
        <p:spPr>
          <a:xfrm>
            <a:off x="7466850" y="34489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43" name="Google Shape;343;g1f01d02d16d_0_81"/>
          <p:cNvSpPr/>
          <p:nvPr/>
        </p:nvSpPr>
        <p:spPr>
          <a:xfrm>
            <a:off x="4391900" y="508535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44" name="Google Shape;344;g1f01d02d16d_0_81"/>
          <p:cNvSpPr/>
          <p:nvPr/>
        </p:nvSpPr>
        <p:spPr>
          <a:xfrm>
            <a:off x="7466850" y="44769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45" name="Google Shape;345;g1f01d02d16d_0_81"/>
          <p:cNvSpPr/>
          <p:nvPr/>
        </p:nvSpPr>
        <p:spPr>
          <a:xfrm>
            <a:off x="4391900" y="56154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46" name="Google Shape;346;g1f01d02d16d_0_81"/>
          <p:cNvSpPr txBox="1"/>
          <p:nvPr/>
        </p:nvSpPr>
        <p:spPr>
          <a:xfrm>
            <a:off x="5540850" y="1475288"/>
            <a:ext cx="1498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Reconstruct</a:t>
            </a:r>
            <a:endParaRPr sz="1600" b="1">
              <a:solidFill>
                <a:srgbClr val="00FF00"/>
              </a:solidFill>
            </a:endParaRPr>
          </a:p>
        </p:txBody>
      </p:sp>
      <p:sp>
        <p:nvSpPr>
          <p:cNvPr id="347" name="Google Shape;347;g1f01d02d16d_0_81"/>
          <p:cNvSpPr/>
          <p:nvPr/>
        </p:nvSpPr>
        <p:spPr>
          <a:xfrm>
            <a:off x="7466850" y="295102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48" name="Google Shape;348;g1f01d02d16d_0_81"/>
          <p:cNvSpPr/>
          <p:nvPr/>
        </p:nvSpPr>
        <p:spPr>
          <a:xfrm>
            <a:off x="7466850" y="344892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49" name="Google Shape;349;g1f01d02d16d_0_81"/>
          <p:cNvSpPr/>
          <p:nvPr/>
        </p:nvSpPr>
        <p:spPr>
          <a:xfrm>
            <a:off x="7466850" y="44769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50" name="Google Shape;350;g1f01d02d16d_0_81"/>
          <p:cNvSpPr/>
          <p:nvPr/>
        </p:nvSpPr>
        <p:spPr>
          <a:xfrm>
            <a:off x="7466850" y="396292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351" name="Google Shape;351;g1f01d02d16d_0_81"/>
          <p:cNvSpPr/>
          <p:nvPr/>
        </p:nvSpPr>
        <p:spPr>
          <a:xfrm>
            <a:off x="7466850" y="29510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52" name="Google Shape;352;g1f01d02d16d_0_81"/>
          <p:cNvSpPr/>
          <p:nvPr/>
        </p:nvSpPr>
        <p:spPr>
          <a:xfrm>
            <a:off x="7466850" y="34489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53" name="Google Shape;353;g1f01d02d16d_0_81"/>
          <p:cNvSpPr/>
          <p:nvPr/>
        </p:nvSpPr>
        <p:spPr>
          <a:xfrm>
            <a:off x="7466850" y="44769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54" name="Google Shape;354;g1f01d02d16d_0_81"/>
          <p:cNvSpPr/>
          <p:nvPr/>
        </p:nvSpPr>
        <p:spPr>
          <a:xfrm>
            <a:off x="7466850" y="29510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55" name="Google Shape;355;g1f01d02d16d_0_81"/>
          <p:cNvSpPr/>
          <p:nvPr/>
        </p:nvSpPr>
        <p:spPr>
          <a:xfrm>
            <a:off x="7466850" y="34489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56" name="Google Shape;356;g1f01d02d16d_0_81"/>
          <p:cNvSpPr/>
          <p:nvPr/>
        </p:nvSpPr>
        <p:spPr>
          <a:xfrm>
            <a:off x="7466850" y="44769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57" name="Google Shape;357;g1f01d02d16d_0_81"/>
          <p:cNvSpPr/>
          <p:nvPr/>
        </p:nvSpPr>
        <p:spPr>
          <a:xfrm>
            <a:off x="7466850" y="29510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58" name="Google Shape;358;g1f01d02d16d_0_81"/>
          <p:cNvSpPr/>
          <p:nvPr/>
        </p:nvSpPr>
        <p:spPr>
          <a:xfrm>
            <a:off x="7466850" y="34489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59" name="Google Shape;359;g1f01d02d16d_0_81"/>
          <p:cNvSpPr/>
          <p:nvPr/>
        </p:nvSpPr>
        <p:spPr>
          <a:xfrm>
            <a:off x="7466850" y="44770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60" name="Google Shape;360;g1f01d02d16d_0_81"/>
          <p:cNvSpPr/>
          <p:nvPr/>
        </p:nvSpPr>
        <p:spPr>
          <a:xfrm>
            <a:off x="4391900" y="455522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61" name="Google Shape;361;g1f01d02d16d_0_81"/>
          <p:cNvSpPr/>
          <p:nvPr/>
        </p:nvSpPr>
        <p:spPr>
          <a:xfrm>
            <a:off x="4391900" y="50853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62" name="Google Shape;362;g1f01d02d16d_0_81"/>
          <p:cNvSpPr/>
          <p:nvPr/>
        </p:nvSpPr>
        <p:spPr>
          <a:xfrm>
            <a:off x="4391900" y="56154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63" name="Google Shape;363;g1f01d02d16d_0_81"/>
          <p:cNvSpPr txBox="1"/>
          <p:nvPr/>
        </p:nvSpPr>
        <p:spPr>
          <a:xfrm>
            <a:off x="5540850" y="1475288"/>
            <a:ext cx="149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00FF00"/>
                </a:solidFill>
              </a:rPr>
              <a:t>Greedy</a:t>
            </a:r>
            <a:endParaRPr sz="1600" b="1">
              <a:solidFill>
                <a:srgbClr val="00FF00"/>
              </a:solidFill>
            </a:endParaRPr>
          </a:p>
        </p:txBody>
      </p:sp>
      <p:sp>
        <p:nvSpPr>
          <p:cNvPr id="364" name="Google Shape;364;g1f01d02d16d_0_81"/>
          <p:cNvSpPr/>
          <p:nvPr/>
        </p:nvSpPr>
        <p:spPr>
          <a:xfrm>
            <a:off x="4391900" y="24991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365" name="Google Shape;365;g1f01d02d16d_0_81"/>
          <p:cNvSpPr/>
          <p:nvPr/>
        </p:nvSpPr>
        <p:spPr>
          <a:xfrm>
            <a:off x="4391900" y="29970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366" name="Google Shape;366;g1f01d02d16d_0_81"/>
          <p:cNvSpPr/>
          <p:nvPr/>
        </p:nvSpPr>
        <p:spPr>
          <a:xfrm>
            <a:off x="4391900" y="3494963"/>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367" name="Google Shape;367;g1f01d02d16d_0_81"/>
          <p:cNvSpPr/>
          <p:nvPr/>
        </p:nvSpPr>
        <p:spPr>
          <a:xfrm>
            <a:off x="4391900" y="402508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368" name="Google Shape;368;g1f01d02d16d_0_81"/>
          <p:cNvSpPr/>
          <p:nvPr/>
        </p:nvSpPr>
        <p:spPr>
          <a:xfrm>
            <a:off x="4391900" y="45552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69" name="Google Shape;369;g1f01d02d16d_0_81"/>
          <p:cNvSpPr/>
          <p:nvPr/>
        </p:nvSpPr>
        <p:spPr>
          <a:xfrm>
            <a:off x="4391900" y="508535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70" name="Google Shape;370;g1f01d02d16d_0_81"/>
          <p:cNvSpPr/>
          <p:nvPr/>
        </p:nvSpPr>
        <p:spPr>
          <a:xfrm>
            <a:off x="4391900" y="56154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71" name="Google Shape;371;g1f01d02d16d_0_81"/>
          <p:cNvSpPr/>
          <p:nvPr/>
        </p:nvSpPr>
        <p:spPr>
          <a:xfrm>
            <a:off x="4391900" y="45552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372" name="Google Shape;372;g1f01d02d16d_0_81"/>
          <p:cNvSpPr/>
          <p:nvPr/>
        </p:nvSpPr>
        <p:spPr>
          <a:xfrm>
            <a:off x="4391900" y="50853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373" name="Google Shape;373;g1f01d02d16d_0_81"/>
          <p:cNvSpPr/>
          <p:nvPr/>
        </p:nvSpPr>
        <p:spPr>
          <a:xfrm>
            <a:off x="4391900" y="56154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374" name="Google Shape;374;g1f01d02d16d_0_81"/>
          <p:cNvSpPr/>
          <p:nvPr/>
        </p:nvSpPr>
        <p:spPr>
          <a:xfrm>
            <a:off x="7466850" y="295097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75" name="Google Shape;375;g1f01d02d16d_0_81"/>
          <p:cNvSpPr/>
          <p:nvPr/>
        </p:nvSpPr>
        <p:spPr>
          <a:xfrm>
            <a:off x="7466850" y="344887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76" name="Google Shape;376;g1f01d02d16d_0_81"/>
          <p:cNvSpPr/>
          <p:nvPr/>
        </p:nvSpPr>
        <p:spPr>
          <a:xfrm>
            <a:off x="7466850" y="447690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74"/>
                                        </p:tgtEl>
                                      </p:cBhvr>
                                    </p:animEffect>
                                    <p:set>
                                      <p:cBhvr>
                                        <p:cTn id="7" dur="1" fill="hold">
                                          <p:stCondLst>
                                            <p:cond delay="1000"/>
                                          </p:stCondLst>
                                        </p:cTn>
                                        <p:tgtEl>
                                          <p:spTgt spid="37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375"/>
                                        </p:tgtEl>
                                      </p:cBhvr>
                                    </p:animEffect>
                                    <p:set>
                                      <p:cBhvr>
                                        <p:cTn id="10" dur="1" fill="hold">
                                          <p:stCondLst>
                                            <p:cond delay="1000"/>
                                          </p:stCondLst>
                                        </p:cTn>
                                        <p:tgtEl>
                                          <p:spTgt spid="37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376"/>
                                        </p:tgtEl>
                                      </p:cBhvr>
                                    </p:animEffect>
                                    <p:set>
                                      <p:cBhvr>
                                        <p:cTn id="13" dur="1" fill="hold">
                                          <p:stCondLst>
                                            <p:cond delay="1000"/>
                                          </p:stCondLst>
                                        </p:cTn>
                                        <p:tgtEl>
                                          <p:spTgt spid="37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50"/>
                                        </p:tgtEl>
                                        <p:attrNameLst>
                                          <p:attrName>style.visibility</p:attrName>
                                        </p:attrNameLst>
                                      </p:cBhvr>
                                      <p:to>
                                        <p:strVal val="visible"/>
                                      </p:to>
                                    </p:set>
                                    <p:animEffect transition="in" filter="fade">
                                      <p:cBhvr>
                                        <p:cTn id="16" dur="1000"/>
                                        <p:tgtEl>
                                          <p:spTgt spid="350"/>
                                        </p:tgtEl>
                                      </p:cBhvr>
                                    </p:animEffect>
                                  </p:childTnLst>
                                </p:cTn>
                              </p:par>
                              <p:par>
                                <p:cTn id="17" presetID="10" presetClass="entr" presetSubtype="0" fill="hold" nodeType="withEffect">
                                  <p:stCondLst>
                                    <p:cond delay="0"/>
                                  </p:stCondLst>
                                  <p:childTnLst>
                                    <p:set>
                                      <p:cBhvr>
                                        <p:cTn id="18" dur="1" fill="hold">
                                          <p:stCondLst>
                                            <p:cond delay="0"/>
                                          </p:stCondLst>
                                        </p:cTn>
                                        <p:tgtEl>
                                          <p:spTgt spid="358"/>
                                        </p:tgtEl>
                                        <p:attrNameLst>
                                          <p:attrName>style.visibility</p:attrName>
                                        </p:attrNameLst>
                                      </p:cBhvr>
                                      <p:to>
                                        <p:strVal val="visible"/>
                                      </p:to>
                                    </p:set>
                                    <p:animEffect transition="in" filter="fade">
                                      <p:cBhvr>
                                        <p:cTn id="19" dur="1000"/>
                                        <p:tgtEl>
                                          <p:spTgt spid="358"/>
                                        </p:tgtEl>
                                      </p:cBhvr>
                                    </p:animEffect>
                                  </p:childTnLst>
                                </p:cTn>
                              </p:par>
                              <p:par>
                                <p:cTn id="20" presetID="10" presetClass="entr" presetSubtype="0" fill="hold" nodeType="withEffect">
                                  <p:stCondLst>
                                    <p:cond delay="0"/>
                                  </p:stCondLst>
                                  <p:childTnLst>
                                    <p:set>
                                      <p:cBhvr>
                                        <p:cTn id="21" dur="1" fill="hold">
                                          <p:stCondLst>
                                            <p:cond delay="0"/>
                                          </p:stCondLst>
                                        </p:cTn>
                                        <p:tgtEl>
                                          <p:spTgt spid="359"/>
                                        </p:tgtEl>
                                        <p:attrNameLst>
                                          <p:attrName>style.visibility</p:attrName>
                                        </p:attrNameLst>
                                      </p:cBhvr>
                                      <p:to>
                                        <p:strVal val="visible"/>
                                      </p:to>
                                    </p:set>
                                    <p:animEffect transition="in" filter="fade">
                                      <p:cBhvr>
                                        <p:cTn id="22" dur="1000"/>
                                        <p:tgtEl>
                                          <p:spTgt spid="359"/>
                                        </p:tgtEl>
                                      </p:cBhvr>
                                    </p:animEffect>
                                  </p:childTnLst>
                                </p:cTn>
                              </p:par>
                              <p:par>
                                <p:cTn id="23" presetID="10" presetClass="entr" presetSubtype="0" fill="hold" nodeType="with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fade">
                                      <p:cBhvr>
                                        <p:cTn id="25" dur="1000"/>
                                        <p:tgtEl>
                                          <p:spTgt spid="360"/>
                                        </p:tgtEl>
                                      </p:cBhvr>
                                    </p:animEffect>
                                  </p:childTnLst>
                                </p:cTn>
                              </p:par>
                              <p:par>
                                <p:cTn id="26" presetID="10" presetClass="entr" presetSubtype="0" fill="hold" nodeType="withEffect">
                                  <p:stCondLst>
                                    <p:cond delay="0"/>
                                  </p:stCondLst>
                                  <p:childTnLst>
                                    <p:set>
                                      <p:cBhvr>
                                        <p:cTn id="27" dur="1" fill="hold">
                                          <p:stCondLst>
                                            <p:cond delay="0"/>
                                          </p:stCondLst>
                                        </p:cTn>
                                        <p:tgtEl>
                                          <p:spTgt spid="361"/>
                                        </p:tgtEl>
                                        <p:attrNameLst>
                                          <p:attrName>style.visibility</p:attrName>
                                        </p:attrNameLst>
                                      </p:cBhvr>
                                      <p:to>
                                        <p:strVal val="visible"/>
                                      </p:to>
                                    </p:set>
                                    <p:animEffect transition="in" filter="fade">
                                      <p:cBhvr>
                                        <p:cTn id="28" dur="1000"/>
                                        <p:tgtEl>
                                          <p:spTgt spid="361"/>
                                        </p:tgtEl>
                                      </p:cBhvr>
                                    </p:animEffect>
                                  </p:childTnLst>
                                </p:cTn>
                              </p:par>
                              <p:par>
                                <p:cTn id="29" presetID="10" presetClass="entr" presetSubtype="0" fill="hold" nodeType="withEffect">
                                  <p:stCondLst>
                                    <p:cond delay="0"/>
                                  </p:stCondLst>
                                  <p:childTnLst>
                                    <p:set>
                                      <p:cBhvr>
                                        <p:cTn id="30" dur="1" fill="hold">
                                          <p:stCondLst>
                                            <p:cond delay="0"/>
                                          </p:stCondLst>
                                        </p:cTn>
                                        <p:tgtEl>
                                          <p:spTgt spid="362"/>
                                        </p:tgtEl>
                                        <p:attrNameLst>
                                          <p:attrName>style.visibility</p:attrName>
                                        </p:attrNameLst>
                                      </p:cBhvr>
                                      <p:to>
                                        <p:strVal val="visible"/>
                                      </p:to>
                                    </p:set>
                                    <p:animEffect transition="in" filter="fade">
                                      <p:cBhvr>
                                        <p:cTn id="31" dur="1000"/>
                                        <p:tgtEl>
                                          <p:spTgt spid="362"/>
                                        </p:tgtEl>
                                      </p:cBhvr>
                                    </p:animEffect>
                                  </p:childTnLst>
                                </p:cTn>
                              </p:par>
                              <p:par>
                                <p:cTn id="32" presetID="10" presetClass="entr" presetSubtype="0" fill="hold" nodeType="withEffect">
                                  <p:stCondLst>
                                    <p:cond delay="0"/>
                                  </p:stCondLst>
                                  <p:childTnLst>
                                    <p:set>
                                      <p:cBhvr>
                                        <p:cTn id="33" dur="1" fill="hold">
                                          <p:stCondLst>
                                            <p:cond delay="0"/>
                                          </p:stCondLst>
                                        </p:cTn>
                                        <p:tgtEl>
                                          <p:spTgt spid="357"/>
                                        </p:tgtEl>
                                        <p:attrNameLst>
                                          <p:attrName>style.visibility</p:attrName>
                                        </p:attrNameLst>
                                      </p:cBhvr>
                                      <p:to>
                                        <p:strVal val="visible"/>
                                      </p:to>
                                    </p:set>
                                    <p:animEffect transition="in" filter="fade">
                                      <p:cBhvr>
                                        <p:cTn id="34" dur="1000"/>
                                        <p:tgtEl>
                                          <p:spTgt spid="35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346"/>
                                        </p:tgtEl>
                                      </p:cBhvr>
                                    </p:animEffect>
                                    <p:set>
                                      <p:cBhvr>
                                        <p:cTn id="39" dur="1" fill="hold">
                                          <p:stCondLst>
                                            <p:cond delay="1000"/>
                                          </p:stCondLst>
                                        </p:cTn>
                                        <p:tgtEl>
                                          <p:spTgt spid="346"/>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63"/>
                                        </p:tgtEl>
                                        <p:attrNameLst>
                                          <p:attrName>style.visibility</p:attrName>
                                        </p:attrNameLst>
                                      </p:cBhvr>
                                      <p:to>
                                        <p:strVal val="visible"/>
                                      </p:to>
                                    </p:set>
                                    <p:animEffect transition="in" filter="fade">
                                      <p:cBhvr>
                                        <p:cTn id="43" dur="1000"/>
                                        <p:tgtEl>
                                          <p:spTgt spid="3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64"/>
                                        </p:tgtEl>
                                        <p:attrNameLst>
                                          <p:attrName>style.visibility</p:attrName>
                                        </p:attrNameLst>
                                      </p:cBhvr>
                                      <p:to>
                                        <p:strVal val="visible"/>
                                      </p:to>
                                    </p:set>
                                    <p:animEffect transition="in" filter="fade">
                                      <p:cBhvr>
                                        <p:cTn id="48" dur="1000"/>
                                        <p:tgtEl>
                                          <p:spTgt spid="364"/>
                                        </p:tgtEl>
                                      </p:cBhvr>
                                    </p:animEffect>
                                  </p:childTnLst>
                                </p:cTn>
                              </p:par>
                              <p:par>
                                <p:cTn id="49" presetID="10" presetClass="entr" presetSubtype="0" fill="hold" nodeType="withEffect">
                                  <p:stCondLst>
                                    <p:cond delay="0"/>
                                  </p:stCondLst>
                                  <p:childTnLst>
                                    <p:set>
                                      <p:cBhvr>
                                        <p:cTn id="50" dur="1" fill="hold">
                                          <p:stCondLst>
                                            <p:cond delay="0"/>
                                          </p:stCondLst>
                                        </p:cTn>
                                        <p:tgtEl>
                                          <p:spTgt spid="365"/>
                                        </p:tgtEl>
                                        <p:attrNameLst>
                                          <p:attrName>style.visibility</p:attrName>
                                        </p:attrNameLst>
                                      </p:cBhvr>
                                      <p:to>
                                        <p:strVal val="visible"/>
                                      </p:to>
                                    </p:set>
                                    <p:animEffect transition="in" filter="fade">
                                      <p:cBhvr>
                                        <p:cTn id="51" dur="1000"/>
                                        <p:tgtEl>
                                          <p:spTgt spid="365"/>
                                        </p:tgtEl>
                                      </p:cBhvr>
                                    </p:animEffect>
                                  </p:childTnLst>
                                </p:cTn>
                              </p:par>
                              <p:par>
                                <p:cTn id="52" presetID="10" presetClass="entr" presetSubtype="0" fill="hold" nodeType="withEffect">
                                  <p:stCondLst>
                                    <p:cond delay="0"/>
                                  </p:stCondLst>
                                  <p:childTnLst>
                                    <p:set>
                                      <p:cBhvr>
                                        <p:cTn id="53" dur="1" fill="hold">
                                          <p:stCondLst>
                                            <p:cond delay="0"/>
                                          </p:stCondLst>
                                        </p:cTn>
                                        <p:tgtEl>
                                          <p:spTgt spid="366"/>
                                        </p:tgtEl>
                                        <p:attrNameLst>
                                          <p:attrName>style.visibility</p:attrName>
                                        </p:attrNameLst>
                                      </p:cBhvr>
                                      <p:to>
                                        <p:strVal val="visible"/>
                                      </p:to>
                                    </p:set>
                                    <p:animEffect transition="in" filter="fade">
                                      <p:cBhvr>
                                        <p:cTn id="54" dur="1000"/>
                                        <p:tgtEl>
                                          <p:spTgt spid="366"/>
                                        </p:tgtEl>
                                      </p:cBhvr>
                                    </p:animEffect>
                                  </p:childTnLst>
                                </p:cTn>
                              </p:par>
                              <p:par>
                                <p:cTn id="55" presetID="10" presetClass="entr" presetSubtype="0" fill="hold" nodeType="withEffect">
                                  <p:stCondLst>
                                    <p:cond delay="0"/>
                                  </p:stCondLst>
                                  <p:childTnLst>
                                    <p:set>
                                      <p:cBhvr>
                                        <p:cTn id="56" dur="1" fill="hold">
                                          <p:stCondLst>
                                            <p:cond delay="0"/>
                                          </p:stCondLst>
                                        </p:cTn>
                                        <p:tgtEl>
                                          <p:spTgt spid="367"/>
                                        </p:tgtEl>
                                        <p:attrNameLst>
                                          <p:attrName>style.visibility</p:attrName>
                                        </p:attrNameLst>
                                      </p:cBhvr>
                                      <p:to>
                                        <p:strVal val="visible"/>
                                      </p:to>
                                    </p:set>
                                    <p:animEffect transition="in" filter="fade">
                                      <p:cBhvr>
                                        <p:cTn id="57" dur="1000"/>
                                        <p:tgtEl>
                                          <p:spTgt spid="367"/>
                                        </p:tgtEl>
                                      </p:cBhvr>
                                    </p:animEffect>
                                  </p:childTnLst>
                                </p:cTn>
                              </p:par>
                              <p:par>
                                <p:cTn id="58" presetID="10" presetClass="entr" presetSubtype="0" fill="hold" nodeType="withEffect">
                                  <p:stCondLst>
                                    <p:cond delay="0"/>
                                  </p:stCondLst>
                                  <p:childTnLst>
                                    <p:set>
                                      <p:cBhvr>
                                        <p:cTn id="59" dur="1" fill="hold">
                                          <p:stCondLst>
                                            <p:cond delay="0"/>
                                          </p:stCondLst>
                                        </p:cTn>
                                        <p:tgtEl>
                                          <p:spTgt spid="368"/>
                                        </p:tgtEl>
                                        <p:attrNameLst>
                                          <p:attrName>style.visibility</p:attrName>
                                        </p:attrNameLst>
                                      </p:cBhvr>
                                      <p:to>
                                        <p:strVal val="visible"/>
                                      </p:to>
                                    </p:set>
                                    <p:animEffect transition="in" filter="fade">
                                      <p:cBhvr>
                                        <p:cTn id="60" dur="1000"/>
                                        <p:tgtEl>
                                          <p:spTgt spid="368"/>
                                        </p:tgtEl>
                                      </p:cBhvr>
                                    </p:animEffect>
                                  </p:childTnLst>
                                </p:cTn>
                              </p:par>
                              <p:par>
                                <p:cTn id="61" presetID="10" presetClass="entr" presetSubtype="0" fill="hold" nodeType="withEffect">
                                  <p:stCondLst>
                                    <p:cond delay="0"/>
                                  </p:stCondLst>
                                  <p:childTnLst>
                                    <p:set>
                                      <p:cBhvr>
                                        <p:cTn id="62" dur="1" fill="hold">
                                          <p:stCondLst>
                                            <p:cond delay="0"/>
                                          </p:stCondLst>
                                        </p:cTn>
                                        <p:tgtEl>
                                          <p:spTgt spid="369"/>
                                        </p:tgtEl>
                                        <p:attrNameLst>
                                          <p:attrName>style.visibility</p:attrName>
                                        </p:attrNameLst>
                                      </p:cBhvr>
                                      <p:to>
                                        <p:strVal val="visible"/>
                                      </p:to>
                                    </p:set>
                                    <p:animEffect transition="in" filter="fade">
                                      <p:cBhvr>
                                        <p:cTn id="63" dur="1000"/>
                                        <p:tgtEl>
                                          <p:spTgt spid="369"/>
                                        </p:tgtEl>
                                      </p:cBhvr>
                                    </p:animEffect>
                                  </p:childTnLst>
                                </p:cTn>
                              </p:par>
                              <p:par>
                                <p:cTn id="64" presetID="10" presetClass="entr" presetSubtype="0" fill="hold" nodeType="withEffect">
                                  <p:stCondLst>
                                    <p:cond delay="0"/>
                                  </p:stCondLst>
                                  <p:childTnLst>
                                    <p:set>
                                      <p:cBhvr>
                                        <p:cTn id="65" dur="1" fill="hold">
                                          <p:stCondLst>
                                            <p:cond delay="0"/>
                                          </p:stCondLst>
                                        </p:cTn>
                                        <p:tgtEl>
                                          <p:spTgt spid="370"/>
                                        </p:tgtEl>
                                        <p:attrNameLst>
                                          <p:attrName>style.visibility</p:attrName>
                                        </p:attrNameLst>
                                      </p:cBhvr>
                                      <p:to>
                                        <p:strVal val="visible"/>
                                      </p:to>
                                    </p:set>
                                    <p:animEffect transition="in" filter="fade">
                                      <p:cBhvr>
                                        <p:cTn id="66" dur="1000"/>
                                        <p:tgtEl>
                                          <p:spTgt spid="370"/>
                                        </p:tgtEl>
                                      </p:cBhvr>
                                    </p:animEffect>
                                  </p:childTnLst>
                                </p:cTn>
                              </p:par>
                              <p:par>
                                <p:cTn id="67" presetID="10" presetClass="entr" presetSubtype="0" fill="hold" nodeType="withEffect">
                                  <p:stCondLst>
                                    <p:cond delay="0"/>
                                  </p:stCondLst>
                                  <p:childTnLst>
                                    <p:set>
                                      <p:cBhvr>
                                        <p:cTn id="68" dur="1" fill="hold">
                                          <p:stCondLst>
                                            <p:cond delay="0"/>
                                          </p:stCondLst>
                                        </p:cTn>
                                        <p:tgtEl>
                                          <p:spTgt spid="371"/>
                                        </p:tgtEl>
                                        <p:attrNameLst>
                                          <p:attrName>style.visibility</p:attrName>
                                        </p:attrNameLst>
                                      </p:cBhvr>
                                      <p:to>
                                        <p:strVal val="visible"/>
                                      </p:to>
                                    </p:set>
                                    <p:animEffect transition="in" filter="fade">
                                      <p:cBhvr>
                                        <p:cTn id="69" dur="1000"/>
                                        <p:tgtEl>
                                          <p:spTgt spid="371"/>
                                        </p:tgtEl>
                                      </p:cBhvr>
                                    </p:animEffect>
                                  </p:childTnLst>
                                </p:cTn>
                              </p:par>
                              <p:par>
                                <p:cTn id="70" presetID="10" presetClass="entr" presetSubtype="0" fill="hold" nodeType="withEffect">
                                  <p:stCondLst>
                                    <p:cond delay="0"/>
                                  </p:stCondLst>
                                  <p:childTnLst>
                                    <p:set>
                                      <p:cBhvr>
                                        <p:cTn id="71" dur="1" fill="hold">
                                          <p:stCondLst>
                                            <p:cond delay="0"/>
                                          </p:stCondLst>
                                        </p:cTn>
                                        <p:tgtEl>
                                          <p:spTgt spid="372"/>
                                        </p:tgtEl>
                                        <p:attrNameLst>
                                          <p:attrName>style.visibility</p:attrName>
                                        </p:attrNameLst>
                                      </p:cBhvr>
                                      <p:to>
                                        <p:strVal val="visible"/>
                                      </p:to>
                                    </p:set>
                                    <p:animEffect transition="in" filter="fade">
                                      <p:cBhvr>
                                        <p:cTn id="72" dur="1000"/>
                                        <p:tgtEl>
                                          <p:spTgt spid="372"/>
                                        </p:tgtEl>
                                      </p:cBhvr>
                                    </p:animEffect>
                                  </p:childTnLst>
                                </p:cTn>
                              </p:par>
                              <p:par>
                                <p:cTn id="73" presetID="10" presetClass="entr" presetSubtype="0"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fade">
                                      <p:cBhvr>
                                        <p:cTn id="75"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f01d02d16d_0_289"/>
          <p:cNvSpPr txBox="1">
            <a:spLocks noGrp="1"/>
          </p:cNvSpPr>
          <p:nvPr>
            <p:ph type="title"/>
          </p:nvPr>
        </p:nvSpPr>
        <p:spPr>
          <a:xfrm>
            <a:off x="135956" y="78613"/>
            <a:ext cx="10309411" cy="451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p:txBody>
      </p:sp>
      <p:sp>
        <p:nvSpPr>
          <p:cNvPr id="382" name="Google Shape;382;g1f01d02d16d_0_289"/>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a:p>
        </p:txBody>
      </p:sp>
      <p:sp>
        <p:nvSpPr>
          <p:cNvPr id="383" name="Google Shape;383;g1f01d02d16d_0_289"/>
          <p:cNvSpPr/>
          <p:nvPr/>
        </p:nvSpPr>
        <p:spPr>
          <a:xfrm>
            <a:off x="7466850" y="253950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84" name="Google Shape;384;g1f01d02d16d_0_289"/>
          <p:cNvSpPr/>
          <p:nvPr/>
        </p:nvSpPr>
        <p:spPr>
          <a:xfrm>
            <a:off x="7466850" y="303740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85" name="Google Shape;385;g1f01d02d16d_0_289"/>
          <p:cNvSpPr/>
          <p:nvPr/>
        </p:nvSpPr>
        <p:spPr>
          <a:xfrm>
            <a:off x="7466850" y="406542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86" name="Google Shape;386;g1f01d02d16d_0_289"/>
          <p:cNvSpPr txBox="1"/>
          <p:nvPr/>
        </p:nvSpPr>
        <p:spPr>
          <a:xfrm>
            <a:off x="3969350" y="1944175"/>
            <a:ext cx="116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A section </a:t>
            </a:r>
            <a:endParaRPr sz="1400" b="1"/>
          </a:p>
        </p:txBody>
      </p:sp>
      <p:sp>
        <p:nvSpPr>
          <p:cNvPr id="387" name="Google Shape;387;g1f01d02d16d_0_289"/>
          <p:cNvSpPr txBox="1"/>
          <p:nvPr/>
        </p:nvSpPr>
        <p:spPr>
          <a:xfrm>
            <a:off x="7039050" y="1944275"/>
            <a:ext cx="129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t>Unassign</a:t>
            </a:r>
            <a:endParaRPr sz="1400" b="1"/>
          </a:p>
        </p:txBody>
      </p:sp>
      <p:sp>
        <p:nvSpPr>
          <p:cNvPr id="388" name="Google Shape;388;g1f01d02d16d_0_289"/>
          <p:cNvSpPr txBox="1"/>
          <p:nvPr/>
        </p:nvSpPr>
        <p:spPr>
          <a:xfrm>
            <a:off x="1882725" y="10372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Neighborhood structure</a:t>
            </a:r>
            <a:endParaRPr sz="1400" b="1"/>
          </a:p>
        </p:txBody>
      </p:sp>
      <p:sp>
        <p:nvSpPr>
          <p:cNvPr id="389" name="Google Shape;389;g1f01d02d16d_0_289"/>
          <p:cNvSpPr/>
          <p:nvPr/>
        </p:nvSpPr>
        <p:spPr>
          <a:xfrm>
            <a:off x="7466850" y="355140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390" name="Google Shape;390;g1f01d02d16d_0_289"/>
          <p:cNvSpPr/>
          <p:nvPr/>
        </p:nvSpPr>
        <p:spPr>
          <a:xfrm>
            <a:off x="7466850" y="25395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91" name="Google Shape;391;g1f01d02d16d_0_289"/>
          <p:cNvSpPr/>
          <p:nvPr/>
        </p:nvSpPr>
        <p:spPr>
          <a:xfrm>
            <a:off x="7466850" y="303742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92" name="Google Shape;392;g1f01d02d16d_0_289"/>
          <p:cNvSpPr/>
          <p:nvPr/>
        </p:nvSpPr>
        <p:spPr>
          <a:xfrm>
            <a:off x="7466850" y="4065450"/>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93" name="Google Shape;393;g1f01d02d16d_0_289"/>
          <p:cNvSpPr/>
          <p:nvPr/>
        </p:nvSpPr>
        <p:spPr>
          <a:xfrm>
            <a:off x="7466850" y="25395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94" name="Google Shape;394;g1f01d02d16d_0_289"/>
          <p:cNvSpPr/>
          <p:nvPr/>
        </p:nvSpPr>
        <p:spPr>
          <a:xfrm>
            <a:off x="7466850" y="30374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95" name="Google Shape;395;g1f01d02d16d_0_289"/>
          <p:cNvSpPr/>
          <p:nvPr/>
        </p:nvSpPr>
        <p:spPr>
          <a:xfrm>
            <a:off x="7466850" y="40654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96" name="Google Shape;396;g1f01d02d16d_0_289"/>
          <p:cNvSpPr/>
          <p:nvPr/>
        </p:nvSpPr>
        <p:spPr>
          <a:xfrm>
            <a:off x="7466850" y="25395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397" name="Google Shape;397;g1f01d02d16d_0_289"/>
          <p:cNvSpPr/>
          <p:nvPr/>
        </p:nvSpPr>
        <p:spPr>
          <a:xfrm>
            <a:off x="7466850" y="30374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398" name="Google Shape;398;g1f01d02d16d_0_289"/>
          <p:cNvSpPr/>
          <p:nvPr/>
        </p:nvSpPr>
        <p:spPr>
          <a:xfrm>
            <a:off x="7466850" y="406547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399" name="Google Shape;399;g1f01d02d16d_0_289"/>
          <p:cNvSpPr/>
          <p:nvPr/>
        </p:nvSpPr>
        <p:spPr>
          <a:xfrm>
            <a:off x="7466850" y="25395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400" name="Google Shape;400;g1f01d02d16d_0_289"/>
          <p:cNvSpPr/>
          <p:nvPr/>
        </p:nvSpPr>
        <p:spPr>
          <a:xfrm>
            <a:off x="7466850" y="30374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01" name="Google Shape;401;g1f01d02d16d_0_289"/>
          <p:cNvSpPr/>
          <p:nvPr/>
        </p:nvSpPr>
        <p:spPr>
          <a:xfrm>
            <a:off x="7466850" y="40654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02" name="Google Shape;402;g1f01d02d16d_0_289"/>
          <p:cNvSpPr/>
          <p:nvPr/>
        </p:nvSpPr>
        <p:spPr>
          <a:xfrm>
            <a:off x="7466850" y="355145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 </a:t>
            </a:r>
            <a:endParaRPr sz="1400"/>
          </a:p>
        </p:txBody>
      </p:sp>
      <p:sp>
        <p:nvSpPr>
          <p:cNvPr id="403" name="Google Shape;403;g1f01d02d16d_0_289"/>
          <p:cNvSpPr/>
          <p:nvPr/>
        </p:nvSpPr>
        <p:spPr>
          <a:xfrm>
            <a:off x="7466850" y="25395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404" name="Google Shape;404;g1f01d02d16d_0_289"/>
          <p:cNvSpPr/>
          <p:nvPr/>
        </p:nvSpPr>
        <p:spPr>
          <a:xfrm>
            <a:off x="7466850" y="30374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05" name="Google Shape;405;g1f01d02d16d_0_289"/>
          <p:cNvSpPr/>
          <p:nvPr/>
        </p:nvSpPr>
        <p:spPr>
          <a:xfrm>
            <a:off x="7466850" y="40655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06" name="Google Shape;406;g1f01d02d16d_0_289"/>
          <p:cNvSpPr/>
          <p:nvPr/>
        </p:nvSpPr>
        <p:spPr>
          <a:xfrm>
            <a:off x="7466850" y="25395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407" name="Google Shape;407;g1f01d02d16d_0_289"/>
          <p:cNvSpPr/>
          <p:nvPr/>
        </p:nvSpPr>
        <p:spPr>
          <a:xfrm>
            <a:off x="7466850" y="30374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08" name="Google Shape;408;g1f01d02d16d_0_289"/>
          <p:cNvSpPr/>
          <p:nvPr/>
        </p:nvSpPr>
        <p:spPr>
          <a:xfrm>
            <a:off x="7466850" y="40655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09" name="Google Shape;409;g1f01d02d16d_0_289"/>
          <p:cNvSpPr/>
          <p:nvPr/>
        </p:nvSpPr>
        <p:spPr>
          <a:xfrm>
            <a:off x="7466850" y="25396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 </a:t>
            </a:r>
            <a:endParaRPr sz="1400"/>
          </a:p>
        </p:txBody>
      </p:sp>
      <p:sp>
        <p:nvSpPr>
          <p:cNvPr id="410" name="Google Shape;410;g1f01d02d16d_0_289"/>
          <p:cNvSpPr/>
          <p:nvPr/>
        </p:nvSpPr>
        <p:spPr>
          <a:xfrm>
            <a:off x="7466850" y="30375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11" name="Google Shape;411;g1f01d02d16d_0_289"/>
          <p:cNvSpPr/>
          <p:nvPr/>
        </p:nvSpPr>
        <p:spPr>
          <a:xfrm>
            <a:off x="7466850" y="406552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12" name="Google Shape;412;g1f01d02d16d_0_289"/>
          <p:cNvSpPr txBox="1"/>
          <p:nvPr/>
        </p:nvSpPr>
        <p:spPr>
          <a:xfrm>
            <a:off x="5346925" y="1312263"/>
            <a:ext cx="1498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00FF00"/>
                </a:solidFill>
              </a:rPr>
              <a:t>New construction</a:t>
            </a:r>
            <a:endParaRPr sz="1600" b="1">
              <a:solidFill>
                <a:srgbClr val="00FF00"/>
              </a:solidFill>
            </a:endParaRPr>
          </a:p>
        </p:txBody>
      </p:sp>
      <p:sp>
        <p:nvSpPr>
          <p:cNvPr id="413" name="Google Shape;413;g1f01d02d16d_0_289"/>
          <p:cNvSpPr/>
          <p:nvPr/>
        </p:nvSpPr>
        <p:spPr>
          <a:xfrm>
            <a:off x="4328600" y="28511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414" name="Google Shape;414;g1f01d02d16d_0_289"/>
          <p:cNvSpPr/>
          <p:nvPr/>
        </p:nvSpPr>
        <p:spPr>
          <a:xfrm>
            <a:off x="4328600" y="33490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15" name="Google Shape;415;g1f01d02d16d_0_289"/>
          <p:cNvSpPr/>
          <p:nvPr/>
        </p:nvSpPr>
        <p:spPr>
          <a:xfrm>
            <a:off x="4328600" y="38469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416" name="Google Shape;416;g1f01d02d16d_0_289"/>
          <p:cNvSpPr/>
          <p:nvPr/>
        </p:nvSpPr>
        <p:spPr>
          <a:xfrm>
            <a:off x="4328600" y="4409300"/>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417" name="Google Shape;417;g1f01d02d16d_0_289"/>
          <p:cNvSpPr/>
          <p:nvPr/>
        </p:nvSpPr>
        <p:spPr>
          <a:xfrm>
            <a:off x="4328600" y="49238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418" name="Google Shape;418;g1f01d02d16d_0_289"/>
          <p:cNvSpPr/>
          <p:nvPr/>
        </p:nvSpPr>
        <p:spPr>
          <a:xfrm>
            <a:off x="7466850" y="4579588"/>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419" name="Google Shape;419;g1f01d02d16d_0_289"/>
          <p:cNvSpPr/>
          <p:nvPr/>
        </p:nvSpPr>
        <p:spPr>
          <a:xfrm>
            <a:off x="7466850" y="509367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420" name="Google Shape;420;g1f01d02d16d_0_289"/>
          <p:cNvSpPr/>
          <p:nvPr/>
        </p:nvSpPr>
        <p:spPr>
          <a:xfrm>
            <a:off x="4328600" y="28511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421" name="Google Shape;421;g1f01d02d16d_0_289"/>
          <p:cNvSpPr/>
          <p:nvPr/>
        </p:nvSpPr>
        <p:spPr>
          <a:xfrm>
            <a:off x="4328600" y="33490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22" name="Google Shape;422;g1f01d02d16d_0_289"/>
          <p:cNvSpPr/>
          <p:nvPr/>
        </p:nvSpPr>
        <p:spPr>
          <a:xfrm>
            <a:off x="4328600" y="38469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423" name="Google Shape;423;g1f01d02d16d_0_289"/>
          <p:cNvSpPr/>
          <p:nvPr/>
        </p:nvSpPr>
        <p:spPr>
          <a:xfrm>
            <a:off x="4328600" y="44093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a:t>14</a:t>
            </a:r>
            <a:endParaRPr sz="1200"/>
          </a:p>
        </p:txBody>
      </p:sp>
      <p:sp>
        <p:nvSpPr>
          <p:cNvPr id="424" name="Google Shape;424;g1f01d02d16d_0_289"/>
          <p:cNvSpPr/>
          <p:nvPr/>
        </p:nvSpPr>
        <p:spPr>
          <a:xfrm>
            <a:off x="4328600" y="49238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a:t>
            </a:r>
            <a:endParaRPr sz="1400"/>
          </a:p>
        </p:txBody>
      </p:sp>
      <p:sp>
        <p:nvSpPr>
          <p:cNvPr id="425" name="Google Shape;425;g1f01d02d16d_0_289"/>
          <p:cNvSpPr/>
          <p:nvPr/>
        </p:nvSpPr>
        <p:spPr>
          <a:xfrm>
            <a:off x="7466850" y="45795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426" name="Google Shape;426;g1f01d02d16d_0_289"/>
          <p:cNvSpPr/>
          <p:nvPr/>
        </p:nvSpPr>
        <p:spPr>
          <a:xfrm>
            <a:off x="7466850" y="50936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par>
                                <p:cTn id="8" presetID="10" presetClass="entr" presetSubtype="0"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Effect transition="in" filter="fade">
                                      <p:cBhvr>
                                        <p:cTn id="10" dur="1000"/>
                                        <p:tgtEl>
                                          <p:spTgt spid="421"/>
                                        </p:tgtEl>
                                      </p:cBhvr>
                                    </p:animEffect>
                                  </p:childTnLst>
                                </p:cTn>
                              </p:par>
                              <p:par>
                                <p:cTn id="11" presetID="10" presetClass="entr" presetSubtype="0" fill="hold" nodeType="withEffect">
                                  <p:stCondLst>
                                    <p:cond delay="0"/>
                                  </p:stCondLst>
                                  <p:childTnLst>
                                    <p:set>
                                      <p:cBhvr>
                                        <p:cTn id="12" dur="1" fill="hold">
                                          <p:stCondLst>
                                            <p:cond delay="0"/>
                                          </p:stCondLst>
                                        </p:cTn>
                                        <p:tgtEl>
                                          <p:spTgt spid="422"/>
                                        </p:tgtEl>
                                        <p:attrNameLst>
                                          <p:attrName>style.visibility</p:attrName>
                                        </p:attrNameLst>
                                      </p:cBhvr>
                                      <p:to>
                                        <p:strVal val="visible"/>
                                      </p:to>
                                    </p:set>
                                    <p:animEffect transition="in" filter="fade">
                                      <p:cBhvr>
                                        <p:cTn id="13" dur="1000"/>
                                        <p:tgtEl>
                                          <p:spTgt spid="422"/>
                                        </p:tgtEl>
                                      </p:cBhvr>
                                    </p:animEffect>
                                  </p:childTnLst>
                                </p:cTn>
                              </p:par>
                              <p:par>
                                <p:cTn id="14" presetID="10" presetClass="entr" presetSubtype="0" fill="hold" nodeType="withEffect">
                                  <p:stCondLst>
                                    <p:cond delay="0"/>
                                  </p:stCondLst>
                                  <p:childTnLst>
                                    <p:set>
                                      <p:cBhvr>
                                        <p:cTn id="15" dur="1" fill="hold">
                                          <p:stCondLst>
                                            <p:cond delay="0"/>
                                          </p:stCondLst>
                                        </p:cTn>
                                        <p:tgtEl>
                                          <p:spTgt spid="423"/>
                                        </p:tgtEl>
                                        <p:attrNameLst>
                                          <p:attrName>style.visibility</p:attrName>
                                        </p:attrNameLst>
                                      </p:cBhvr>
                                      <p:to>
                                        <p:strVal val="visible"/>
                                      </p:to>
                                    </p:set>
                                    <p:animEffect transition="in" filter="fade">
                                      <p:cBhvr>
                                        <p:cTn id="16" dur="1000"/>
                                        <p:tgtEl>
                                          <p:spTgt spid="423"/>
                                        </p:tgtEl>
                                      </p:cBhvr>
                                    </p:animEffect>
                                  </p:childTnLst>
                                </p:cTn>
                              </p:par>
                              <p:par>
                                <p:cTn id="17" presetID="10" presetClass="entr" presetSubtype="0" fill="hold" nodeType="withEffect">
                                  <p:stCondLst>
                                    <p:cond delay="0"/>
                                  </p:stCondLst>
                                  <p:childTnLst>
                                    <p:set>
                                      <p:cBhvr>
                                        <p:cTn id="18" dur="1" fill="hold">
                                          <p:stCondLst>
                                            <p:cond delay="0"/>
                                          </p:stCondLst>
                                        </p:cTn>
                                        <p:tgtEl>
                                          <p:spTgt spid="424"/>
                                        </p:tgtEl>
                                        <p:attrNameLst>
                                          <p:attrName>style.visibility</p:attrName>
                                        </p:attrNameLst>
                                      </p:cBhvr>
                                      <p:to>
                                        <p:strVal val="visible"/>
                                      </p:to>
                                    </p:set>
                                    <p:animEffect transition="in" filter="fade">
                                      <p:cBhvr>
                                        <p:cTn id="19" dur="1000"/>
                                        <p:tgtEl>
                                          <p:spTgt spid="424"/>
                                        </p:tgtEl>
                                      </p:cBhvr>
                                    </p:animEffect>
                                  </p:childTnLst>
                                </p:cTn>
                              </p:par>
                              <p:par>
                                <p:cTn id="20" presetID="10" presetClass="entr" presetSubtype="0" fill="hold" nodeType="withEffect">
                                  <p:stCondLst>
                                    <p:cond delay="0"/>
                                  </p:stCondLst>
                                  <p:childTnLst>
                                    <p:set>
                                      <p:cBhvr>
                                        <p:cTn id="21" dur="1" fill="hold">
                                          <p:stCondLst>
                                            <p:cond delay="0"/>
                                          </p:stCondLst>
                                        </p:cTn>
                                        <p:tgtEl>
                                          <p:spTgt spid="425"/>
                                        </p:tgtEl>
                                        <p:attrNameLst>
                                          <p:attrName>style.visibility</p:attrName>
                                        </p:attrNameLst>
                                      </p:cBhvr>
                                      <p:to>
                                        <p:strVal val="visible"/>
                                      </p:to>
                                    </p:set>
                                    <p:animEffect transition="in" filter="fade">
                                      <p:cBhvr>
                                        <p:cTn id="22" dur="1000"/>
                                        <p:tgtEl>
                                          <p:spTgt spid="425"/>
                                        </p:tgtEl>
                                      </p:cBhvr>
                                    </p:animEffect>
                                  </p:childTnLst>
                                </p:cTn>
                              </p:par>
                              <p:par>
                                <p:cTn id="23" presetID="10" presetClass="entr" presetSubtype="0" fill="hold" nodeType="withEffect">
                                  <p:stCondLst>
                                    <p:cond delay="0"/>
                                  </p:stCondLst>
                                  <p:childTnLst>
                                    <p:set>
                                      <p:cBhvr>
                                        <p:cTn id="24" dur="1" fill="hold">
                                          <p:stCondLst>
                                            <p:cond delay="0"/>
                                          </p:stCondLst>
                                        </p:cTn>
                                        <p:tgtEl>
                                          <p:spTgt spid="426"/>
                                        </p:tgtEl>
                                        <p:attrNameLst>
                                          <p:attrName>style.visibility</p:attrName>
                                        </p:attrNameLst>
                                      </p:cBhvr>
                                      <p:to>
                                        <p:strVal val="visible"/>
                                      </p:to>
                                    </p:set>
                                    <p:animEffect transition="in" filter="fade">
                                      <p:cBhvr>
                                        <p:cTn id="25"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f01d02d16d_0_363"/>
          <p:cNvSpPr txBox="1">
            <a:spLocks noGrp="1"/>
          </p:cNvSpPr>
          <p:nvPr>
            <p:ph type="sldNum" idx="12"/>
          </p:nvPr>
        </p:nvSpPr>
        <p:spPr>
          <a:xfrm>
            <a:off x="8391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sp>
        <p:nvSpPr>
          <p:cNvPr id="432" name="Google Shape;432;g1f01d02d16d_0_363"/>
          <p:cNvSpPr txBox="1">
            <a:spLocks noGrp="1"/>
          </p:cNvSpPr>
          <p:nvPr>
            <p:ph type="title"/>
          </p:nvPr>
        </p:nvSpPr>
        <p:spPr>
          <a:xfrm>
            <a:off x="179321" y="78613"/>
            <a:ext cx="10266046" cy="451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lnSpc>
                <a:spcPct val="90000"/>
              </a:lnSpc>
              <a:spcBef>
                <a:spcPts val="0"/>
              </a:spcBef>
              <a:spcAft>
                <a:spcPts val="0"/>
              </a:spcAft>
              <a:buClr>
                <a:schemeClr val="lt1"/>
              </a:buClr>
              <a:buSzPts val="2800"/>
              <a:buFont typeface="Lato"/>
              <a:buNone/>
            </a:pPr>
            <a:endParaRPr/>
          </a:p>
        </p:txBody>
      </p:sp>
      <p:pic>
        <p:nvPicPr>
          <p:cNvPr id="433" name="Google Shape;433;g1f01d02d16d_0_363"/>
          <p:cNvPicPr preferRelativeResize="0"/>
          <p:nvPr/>
        </p:nvPicPr>
        <p:blipFill>
          <a:blip r:embed="rId3">
            <a:alphaModFix/>
          </a:blip>
          <a:stretch>
            <a:fillRect/>
          </a:stretch>
        </p:blipFill>
        <p:spPr>
          <a:xfrm>
            <a:off x="2393850" y="682813"/>
            <a:ext cx="7101996" cy="57369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059c026b68_0_0"/>
          <p:cNvSpPr txBox="1">
            <a:spLocks noGrp="1"/>
          </p:cNvSpPr>
          <p:nvPr>
            <p:ph type="sldNum" idx="12"/>
          </p:nvPr>
        </p:nvSpPr>
        <p:spPr>
          <a:xfrm>
            <a:off x="8391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27</a:t>
            </a:fld>
            <a:endParaRPr/>
          </a:p>
        </p:txBody>
      </p:sp>
      <p:sp>
        <p:nvSpPr>
          <p:cNvPr id="440" name="Google Shape;440;g2059c026b68_0_0"/>
          <p:cNvSpPr txBox="1">
            <a:spLocks noGrp="1"/>
          </p:cNvSpPr>
          <p:nvPr>
            <p:ph type="title"/>
          </p:nvPr>
        </p:nvSpPr>
        <p:spPr>
          <a:xfrm>
            <a:off x="123565" y="78613"/>
            <a:ext cx="10321802"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spcBef>
                <a:spcPts val="0"/>
              </a:spcBef>
              <a:spcAft>
                <a:spcPts val="0"/>
              </a:spcAft>
              <a:buNone/>
            </a:pPr>
            <a:endParaRPr/>
          </a:p>
        </p:txBody>
      </p:sp>
      <p:sp>
        <p:nvSpPr>
          <p:cNvPr id="441" name="Google Shape;441;g2059c026b68_0_0"/>
          <p:cNvSpPr txBox="1"/>
          <p:nvPr/>
        </p:nvSpPr>
        <p:spPr>
          <a:xfrm>
            <a:off x="1882725" y="10372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Swap two section</a:t>
            </a:r>
            <a:endParaRPr sz="1400" b="1"/>
          </a:p>
        </p:txBody>
      </p:sp>
      <p:sp>
        <p:nvSpPr>
          <p:cNvPr id="442" name="Google Shape;442;g2059c026b68_0_0"/>
          <p:cNvSpPr/>
          <p:nvPr/>
        </p:nvSpPr>
        <p:spPr>
          <a:xfrm>
            <a:off x="3898125" y="30463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43" name="Google Shape;443;g2059c026b68_0_0"/>
          <p:cNvSpPr/>
          <p:nvPr/>
        </p:nvSpPr>
        <p:spPr>
          <a:xfrm>
            <a:off x="3898125" y="360075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444" name="Google Shape;444;g2059c026b68_0_0"/>
          <p:cNvSpPr/>
          <p:nvPr/>
        </p:nvSpPr>
        <p:spPr>
          <a:xfrm>
            <a:off x="3898125" y="41411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445" name="Google Shape;445;g2059c026b68_0_0"/>
          <p:cNvSpPr/>
          <p:nvPr/>
        </p:nvSpPr>
        <p:spPr>
          <a:xfrm>
            <a:off x="3898125" y="24700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9</a:t>
            </a:r>
            <a:endParaRPr sz="1400"/>
          </a:p>
        </p:txBody>
      </p:sp>
      <p:sp>
        <p:nvSpPr>
          <p:cNvPr id="446" name="Google Shape;446;g2059c026b68_0_0"/>
          <p:cNvSpPr/>
          <p:nvPr/>
        </p:nvSpPr>
        <p:spPr>
          <a:xfrm>
            <a:off x="7433138" y="378881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447" name="Google Shape;447;g2059c026b68_0_0"/>
          <p:cNvSpPr/>
          <p:nvPr/>
        </p:nvSpPr>
        <p:spPr>
          <a:xfrm>
            <a:off x="7433150" y="43272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448" name="Google Shape;448;g2059c026b68_0_0"/>
          <p:cNvSpPr/>
          <p:nvPr/>
        </p:nvSpPr>
        <p:spPr>
          <a:xfrm>
            <a:off x="7433138" y="3250400"/>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49" name="Google Shape;449;g2059c026b68_0_0"/>
          <p:cNvSpPr/>
          <p:nvPr/>
        </p:nvSpPr>
        <p:spPr>
          <a:xfrm>
            <a:off x="7433150" y="21735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450" name="Google Shape;450;g2059c026b68_0_0"/>
          <p:cNvSpPr/>
          <p:nvPr/>
        </p:nvSpPr>
        <p:spPr>
          <a:xfrm>
            <a:off x="7433150" y="2700875"/>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451" name="Google Shape;451;g2059c026b68_0_0"/>
          <p:cNvSpPr txBox="1"/>
          <p:nvPr/>
        </p:nvSpPr>
        <p:spPr>
          <a:xfrm>
            <a:off x="2695125" y="5802925"/>
            <a:ext cx="120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Unassign:</a:t>
            </a:r>
            <a:endParaRPr sz="1600" b="1"/>
          </a:p>
        </p:txBody>
      </p:sp>
      <p:sp>
        <p:nvSpPr>
          <p:cNvPr id="452" name="Google Shape;452;g2059c026b68_0_0"/>
          <p:cNvSpPr/>
          <p:nvPr/>
        </p:nvSpPr>
        <p:spPr>
          <a:xfrm>
            <a:off x="3898125" y="3046375"/>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53" name="Google Shape;453;g2059c026b68_0_0"/>
          <p:cNvSpPr txBox="1"/>
          <p:nvPr/>
        </p:nvSpPr>
        <p:spPr>
          <a:xfrm>
            <a:off x="4636500" y="1382150"/>
            <a:ext cx="291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Random select an element</a:t>
            </a:r>
            <a:endParaRPr sz="1600" b="1">
              <a:solidFill>
                <a:srgbClr val="00FF00"/>
              </a:solidFill>
            </a:endParaRPr>
          </a:p>
        </p:txBody>
      </p:sp>
      <p:sp>
        <p:nvSpPr>
          <p:cNvPr id="454" name="Google Shape;454;g2059c026b68_0_0"/>
          <p:cNvSpPr/>
          <p:nvPr/>
        </p:nvSpPr>
        <p:spPr>
          <a:xfrm>
            <a:off x="7433150" y="378882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455" name="Google Shape;455;g2059c026b68_0_0"/>
          <p:cNvSpPr/>
          <p:nvPr/>
        </p:nvSpPr>
        <p:spPr>
          <a:xfrm>
            <a:off x="7433150" y="4327250"/>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456" name="Google Shape;456;g2059c026b68_0_0"/>
          <p:cNvSpPr/>
          <p:nvPr/>
        </p:nvSpPr>
        <p:spPr>
          <a:xfrm>
            <a:off x="7433150" y="2711975"/>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457" name="Google Shape;457;g2059c026b68_0_0"/>
          <p:cNvSpPr txBox="1"/>
          <p:nvPr/>
        </p:nvSpPr>
        <p:spPr>
          <a:xfrm>
            <a:off x="4260850" y="1360113"/>
            <a:ext cx="3754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Conflict with the selected element</a:t>
            </a:r>
            <a:endParaRPr sz="1600" b="1">
              <a:solidFill>
                <a:srgbClr val="00FF00"/>
              </a:solidFill>
            </a:endParaRPr>
          </a:p>
        </p:txBody>
      </p:sp>
      <p:sp>
        <p:nvSpPr>
          <p:cNvPr id="458" name="Google Shape;458;g2059c026b68_0_0"/>
          <p:cNvSpPr txBox="1"/>
          <p:nvPr/>
        </p:nvSpPr>
        <p:spPr>
          <a:xfrm>
            <a:off x="4973113" y="1382138"/>
            <a:ext cx="1953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Swap two section</a:t>
            </a:r>
            <a:endParaRPr sz="1600" b="1">
              <a:solidFill>
                <a:srgbClr val="00FF00"/>
              </a:solidFill>
            </a:endParaRPr>
          </a:p>
        </p:txBody>
      </p:sp>
      <p:pic>
        <p:nvPicPr>
          <p:cNvPr id="459" name="Google Shape;459;g2059c026b68_0_0"/>
          <p:cNvPicPr preferRelativeResize="0"/>
          <p:nvPr/>
        </p:nvPicPr>
        <p:blipFill>
          <a:blip r:embed="rId3">
            <a:alphaModFix/>
          </a:blip>
          <a:stretch>
            <a:fillRect/>
          </a:stretch>
        </p:blipFill>
        <p:spPr>
          <a:xfrm>
            <a:off x="5661939" y="2795289"/>
            <a:ext cx="576225" cy="576225"/>
          </a:xfrm>
          <a:prstGeom prst="rect">
            <a:avLst/>
          </a:prstGeom>
          <a:noFill/>
          <a:ln>
            <a:noFill/>
          </a:ln>
        </p:spPr>
      </p:pic>
      <p:sp>
        <p:nvSpPr>
          <p:cNvPr id="460" name="Google Shape;460;g2059c026b68_0_0"/>
          <p:cNvSpPr txBox="1"/>
          <p:nvPr/>
        </p:nvSpPr>
        <p:spPr>
          <a:xfrm>
            <a:off x="5259454" y="3413425"/>
            <a:ext cx="13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b="1">
                <a:solidFill>
                  <a:srgbClr val="FF0000"/>
                </a:solidFill>
              </a:rPr>
              <a:t>Conflict?</a:t>
            </a:r>
            <a:endParaRPr sz="1400" b="1">
              <a:solidFill>
                <a:srgbClr val="FF0000"/>
              </a:solidFill>
            </a:endParaRPr>
          </a:p>
        </p:txBody>
      </p:sp>
      <p:sp>
        <p:nvSpPr>
          <p:cNvPr id="461" name="Google Shape;461;g2059c026b68_0_0"/>
          <p:cNvSpPr/>
          <p:nvPr/>
        </p:nvSpPr>
        <p:spPr>
          <a:xfrm>
            <a:off x="3898125" y="21801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462" name="Google Shape;462;g2059c026b68_0_0"/>
          <p:cNvSpPr/>
          <p:nvPr/>
        </p:nvSpPr>
        <p:spPr>
          <a:xfrm>
            <a:off x="3898125" y="271028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463" name="Google Shape;463;g2059c026b68_0_0"/>
          <p:cNvSpPr/>
          <p:nvPr/>
        </p:nvSpPr>
        <p:spPr>
          <a:xfrm>
            <a:off x="3898125" y="3822738"/>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464" name="Google Shape;464;g2059c026b68_0_0"/>
          <p:cNvSpPr/>
          <p:nvPr/>
        </p:nvSpPr>
        <p:spPr>
          <a:xfrm>
            <a:off x="3898125" y="4320638"/>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465" name="Google Shape;465;g2059c026b68_0_0"/>
          <p:cNvSpPr/>
          <p:nvPr/>
        </p:nvSpPr>
        <p:spPr>
          <a:xfrm>
            <a:off x="3898125" y="3266513"/>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466" name="Google Shape;466;g2059c026b68_0_0"/>
          <p:cNvSpPr/>
          <p:nvPr/>
        </p:nvSpPr>
        <p:spPr>
          <a:xfrm>
            <a:off x="7433150" y="325038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67" name="Google Shape;467;g2059c026b68_0_0"/>
          <p:cNvSpPr/>
          <p:nvPr/>
        </p:nvSpPr>
        <p:spPr>
          <a:xfrm>
            <a:off x="7433150" y="27119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468" name="Google Shape;468;g2059c026b68_0_0"/>
          <p:cNvSpPr/>
          <p:nvPr/>
        </p:nvSpPr>
        <p:spPr>
          <a:xfrm>
            <a:off x="7433138" y="378881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69" name="Google Shape;469;g2059c026b68_0_0"/>
          <p:cNvSpPr txBox="1"/>
          <p:nvPr/>
        </p:nvSpPr>
        <p:spPr>
          <a:xfrm>
            <a:off x="3635800" y="1698375"/>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1</a:t>
            </a:r>
            <a:endParaRPr sz="1400" b="1"/>
          </a:p>
        </p:txBody>
      </p:sp>
      <p:sp>
        <p:nvSpPr>
          <p:cNvPr id="470" name="Google Shape;470;g2059c026b68_0_0"/>
          <p:cNvSpPr txBox="1"/>
          <p:nvPr/>
        </p:nvSpPr>
        <p:spPr>
          <a:xfrm>
            <a:off x="7145750" y="1697825"/>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2</a:t>
            </a:r>
            <a:endParaRPr sz="1400" b="1"/>
          </a:p>
        </p:txBody>
      </p:sp>
      <p:sp>
        <p:nvSpPr>
          <p:cNvPr id="471" name="Google Shape;471;g2059c026b68_0_0"/>
          <p:cNvSpPr/>
          <p:nvPr/>
        </p:nvSpPr>
        <p:spPr>
          <a:xfrm>
            <a:off x="48878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472" name="Google Shape;472;g2059c026b68_0_0"/>
          <p:cNvSpPr/>
          <p:nvPr/>
        </p:nvSpPr>
        <p:spPr>
          <a:xfrm>
            <a:off x="54863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73" name="Google Shape;473;g2059c026b68_0_0"/>
          <p:cNvSpPr/>
          <p:nvPr/>
        </p:nvSpPr>
        <p:spPr>
          <a:xfrm>
            <a:off x="60848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474" name="Google Shape;474;g2059c026b68_0_0"/>
          <p:cNvSpPr/>
          <p:nvPr/>
        </p:nvSpPr>
        <p:spPr>
          <a:xfrm>
            <a:off x="4289325" y="57925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475" name="Google Shape;475;g2059c026b68_0_0"/>
          <p:cNvSpPr/>
          <p:nvPr/>
        </p:nvSpPr>
        <p:spPr>
          <a:xfrm>
            <a:off x="2600175" y="5539150"/>
            <a:ext cx="4473600" cy="8862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childTnLst>
                                </p:cTn>
                              </p:par>
                              <p:par>
                                <p:cTn id="8" presetID="10" presetClass="entr" presetSubtype="0" fill="hold" nodeType="withEffect">
                                  <p:stCondLst>
                                    <p:cond delay="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000"/>
                                        <p:tgtEl>
                                          <p:spTgt spid="4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453"/>
                                        </p:tgtEl>
                                      </p:cBhvr>
                                    </p:animEffect>
                                    <p:set>
                                      <p:cBhvr>
                                        <p:cTn id="15" dur="1" fill="hold">
                                          <p:stCondLst>
                                            <p:cond delay="1000"/>
                                          </p:stCondLst>
                                        </p:cTn>
                                        <p:tgtEl>
                                          <p:spTgt spid="45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57"/>
                                        </p:tgtEl>
                                        <p:attrNameLst>
                                          <p:attrName>style.visibility</p:attrName>
                                        </p:attrNameLst>
                                      </p:cBhvr>
                                      <p:to>
                                        <p:strVal val="visible"/>
                                      </p:to>
                                    </p:set>
                                    <p:animEffect transition="in" filter="fade">
                                      <p:cBhvr>
                                        <p:cTn id="18" dur="1000"/>
                                        <p:tgtEl>
                                          <p:spTgt spid="457"/>
                                        </p:tgtEl>
                                      </p:cBhvr>
                                    </p:animEffect>
                                  </p:childTnLst>
                                </p:cTn>
                              </p:par>
                              <p:par>
                                <p:cTn id="19" presetID="10" presetClass="entr" presetSubtype="0" fill="hold" nodeType="withEffect">
                                  <p:stCondLst>
                                    <p:cond delay="0"/>
                                  </p:stCondLst>
                                  <p:childTnLst>
                                    <p:set>
                                      <p:cBhvr>
                                        <p:cTn id="20" dur="1" fill="hold">
                                          <p:stCondLst>
                                            <p:cond delay="0"/>
                                          </p:stCondLst>
                                        </p:cTn>
                                        <p:tgtEl>
                                          <p:spTgt spid="454"/>
                                        </p:tgtEl>
                                        <p:attrNameLst>
                                          <p:attrName>style.visibility</p:attrName>
                                        </p:attrNameLst>
                                      </p:cBhvr>
                                      <p:to>
                                        <p:strVal val="visible"/>
                                      </p:to>
                                    </p:set>
                                    <p:animEffect transition="in" filter="fade">
                                      <p:cBhvr>
                                        <p:cTn id="21" dur="1000"/>
                                        <p:tgtEl>
                                          <p:spTgt spid="454"/>
                                        </p:tgtEl>
                                      </p:cBhvr>
                                    </p:animEffect>
                                  </p:childTnLst>
                                </p:cTn>
                              </p:par>
                              <p:par>
                                <p:cTn id="22" presetID="10" presetClass="entr" presetSubtype="0" fill="hold" nodeType="withEffect">
                                  <p:stCondLst>
                                    <p:cond delay="0"/>
                                  </p:stCondLst>
                                  <p:childTnLst>
                                    <p:set>
                                      <p:cBhvr>
                                        <p:cTn id="23" dur="1" fill="hold">
                                          <p:stCondLst>
                                            <p:cond delay="0"/>
                                          </p:stCondLst>
                                        </p:cTn>
                                        <p:tgtEl>
                                          <p:spTgt spid="455"/>
                                        </p:tgtEl>
                                        <p:attrNameLst>
                                          <p:attrName>style.visibility</p:attrName>
                                        </p:attrNameLst>
                                      </p:cBhvr>
                                      <p:to>
                                        <p:strVal val="visible"/>
                                      </p:to>
                                    </p:set>
                                    <p:animEffect transition="in" filter="fade">
                                      <p:cBhvr>
                                        <p:cTn id="24" dur="1000"/>
                                        <p:tgtEl>
                                          <p:spTgt spid="455"/>
                                        </p:tgtEl>
                                      </p:cBhvr>
                                    </p:animEffect>
                                  </p:childTnLst>
                                </p:cTn>
                              </p:par>
                              <p:par>
                                <p:cTn id="25" presetID="10" presetClass="entr" presetSubtype="0" fill="hold" nodeType="withEffect">
                                  <p:stCondLst>
                                    <p:cond delay="0"/>
                                  </p:stCondLst>
                                  <p:childTnLst>
                                    <p:set>
                                      <p:cBhvr>
                                        <p:cTn id="26" dur="1" fill="hold">
                                          <p:stCondLst>
                                            <p:cond delay="0"/>
                                          </p:stCondLst>
                                        </p:cTn>
                                        <p:tgtEl>
                                          <p:spTgt spid="456"/>
                                        </p:tgtEl>
                                        <p:attrNameLst>
                                          <p:attrName>style.visibility</p:attrName>
                                        </p:attrNameLst>
                                      </p:cBhvr>
                                      <p:to>
                                        <p:strVal val="visible"/>
                                      </p:to>
                                    </p:set>
                                    <p:animEffect transition="in" filter="fade">
                                      <p:cBhvr>
                                        <p:cTn id="27" dur="1000"/>
                                        <p:tgtEl>
                                          <p:spTgt spid="4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457"/>
                                        </p:tgtEl>
                                      </p:cBhvr>
                                    </p:animEffect>
                                    <p:set>
                                      <p:cBhvr>
                                        <p:cTn id="32" dur="1" fill="hold">
                                          <p:stCondLst>
                                            <p:cond delay="1000"/>
                                          </p:stCondLst>
                                        </p:cTn>
                                        <p:tgtEl>
                                          <p:spTgt spid="45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58"/>
                                        </p:tgtEl>
                                        <p:attrNameLst>
                                          <p:attrName>style.visibility</p:attrName>
                                        </p:attrNameLst>
                                      </p:cBhvr>
                                      <p:to>
                                        <p:strVal val="visible"/>
                                      </p:to>
                                    </p:set>
                                    <p:animEffect transition="in" filter="fade">
                                      <p:cBhvr>
                                        <p:cTn id="35" dur="1000"/>
                                        <p:tgtEl>
                                          <p:spTgt spid="458"/>
                                        </p:tgtEl>
                                      </p:cBhvr>
                                    </p:animEffect>
                                  </p:childTnLst>
                                </p:cTn>
                              </p:par>
                              <p:par>
                                <p:cTn id="36" presetID="10" presetClass="exit" presetSubtype="0" fill="hold" nodeType="withEffect">
                                  <p:stCondLst>
                                    <p:cond delay="0"/>
                                  </p:stCondLst>
                                  <p:childTnLst>
                                    <p:animEffect transition="out" filter="fade">
                                      <p:cBhvr>
                                        <p:cTn id="37" dur="1000"/>
                                        <p:tgtEl>
                                          <p:spTgt spid="442"/>
                                        </p:tgtEl>
                                      </p:cBhvr>
                                    </p:animEffect>
                                    <p:set>
                                      <p:cBhvr>
                                        <p:cTn id="38" dur="1" fill="hold">
                                          <p:stCondLst>
                                            <p:cond delay="1000"/>
                                          </p:stCondLst>
                                        </p:cTn>
                                        <p:tgtEl>
                                          <p:spTgt spid="44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1000"/>
                                        <p:tgtEl>
                                          <p:spTgt spid="443"/>
                                        </p:tgtEl>
                                      </p:cBhvr>
                                    </p:animEffect>
                                    <p:set>
                                      <p:cBhvr>
                                        <p:cTn id="41" dur="1" fill="hold">
                                          <p:stCondLst>
                                            <p:cond delay="1000"/>
                                          </p:stCondLst>
                                        </p:cTn>
                                        <p:tgtEl>
                                          <p:spTgt spid="44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444"/>
                                        </p:tgtEl>
                                      </p:cBhvr>
                                    </p:animEffect>
                                    <p:set>
                                      <p:cBhvr>
                                        <p:cTn id="44" dur="1" fill="hold">
                                          <p:stCondLst>
                                            <p:cond delay="1000"/>
                                          </p:stCondLst>
                                        </p:cTn>
                                        <p:tgtEl>
                                          <p:spTgt spid="44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445"/>
                                        </p:tgtEl>
                                      </p:cBhvr>
                                    </p:animEffect>
                                    <p:set>
                                      <p:cBhvr>
                                        <p:cTn id="47" dur="1" fill="hold">
                                          <p:stCondLst>
                                            <p:cond delay="1000"/>
                                          </p:stCondLst>
                                        </p:cTn>
                                        <p:tgtEl>
                                          <p:spTgt spid="44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0"/>
                                        <p:tgtEl>
                                          <p:spTgt spid="448"/>
                                        </p:tgtEl>
                                      </p:cBhvr>
                                    </p:animEffect>
                                    <p:set>
                                      <p:cBhvr>
                                        <p:cTn id="50" dur="1" fill="hold">
                                          <p:stCondLst>
                                            <p:cond delay="1000"/>
                                          </p:stCondLst>
                                        </p:cTn>
                                        <p:tgtEl>
                                          <p:spTgt spid="44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1000"/>
                                        <p:tgtEl>
                                          <p:spTgt spid="449"/>
                                        </p:tgtEl>
                                      </p:cBhvr>
                                    </p:animEffect>
                                    <p:set>
                                      <p:cBhvr>
                                        <p:cTn id="53" dur="1" fill="hold">
                                          <p:stCondLst>
                                            <p:cond delay="1000"/>
                                          </p:stCondLst>
                                        </p:cTn>
                                        <p:tgtEl>
                                          <p:spTgt spid="44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447"/>
                                        </p:tgtEl>
                                      </p:cBhvr>
                                    </p:animEffect>
                                    <p:set>
                                      <p:cBhvr>
                                        <p:cTn id="56" dur="1" fill="hold">
                                          <p:stCondLst>
                                            <p:cond delay="1000"/>
                                          </p:stCondLst>
                                        </p:cTn>
                                        <p:tgtEl>
                                          <p:spTgt spid="44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000"/>
                                        <p:tgtEl>
                                          <p:spTgt spid="450"/>
                                        </p:tgtEl>
                                      </p:cBhvr>
                                    </p:animEffect>
                                    <p:set>
                                      <p:cBhvr>
                                        <p:cTn id="59" dur="1" fill="hold">
                                          <p:stCondLst>
                                            <p:cond delay="1000"/>
                                          </p:stCondLst>
                                        </p:cTn>
                                        <p:tgtEl>
                                          <p:spTgt spid="45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1000"/>
                                        <p:tgtEl>
                                          <p:spTgt spid="446"/>
                                        </p:tgtEl>
                                      </p:cBhvr>
                                    </p:animEffect>
                                    <p:set>
                                      <p:cBhvr>
                                        <p:cTn id="62" dur="1" fill="hold">
                                          <p:stCondLst>
                                            <p:cond delay="1000"/>
                                          </p:stCondLst>
                                        </p:cTn>
                                        <p:tgtEl>
                                          <p:spTgt spid="44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1000"/>
                                        <p:tgtEl>
                                          <p:spTgt spid="452"/>
                                        </p:tgtEl>
                                      </p:cBhvr>
                                    </p:animEffect>
                                    <p:set>
                                      <p:cBhvr>
                                        <p:cTn id="65" dur="1" fill="hold">
                                          <p:stCondLst>
                                            <p:cond delay="1000"/>
                                          </p:stCondLst>
                                        </p:cTn>
                                        <p:tgtEl>
                                          <p:spTgt spid="45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1000"/>
                                        <p:tgtEl>
                                          <p:spTgt spid="454"/>
                                        </p:tgtEl>
                                      </p:cBhvr>
                                    </p:animEffect>
                                    <p:set>
                                      <p:cBhvr>
                                        <p:cTn id="68" dur="1" fill="hold">
                                          <p:stCondLst>
                                            <p:cond delay="1000"/>
                                          </p:stCondLst>
                                        </p:cTn>
                                        <p:tgtEl>
                                          <p:spTgt spid="45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1000"/>
                                        <p:tgtEl>
                                          <p:spTgt spid="456"/>
                                        </p:tgtEl>
                                      </p:cBhvr>
                                    </p:animEffect>
                                    <p:set>
                                      <p:cBhvr>
                                        <p:cTn id="71" dur="1" fill="hold">
                                          <p:stCondLst>
                                            <p:cond delay="1000"/>
                                          </p:stCondLst>
                                        </p:cTn>
                                        <p:tgtEl>
                                          <p:spTgt spid="456"/>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459"/>
                                        </p:tgtEl>
                                        <p:attrNameLst>
                                          <p:attrName>style.visibility</p:attrName>
                                        </p:attrNameLst>
                                      </p:cBhvr>
                                      <p:to>
                                        <p:strVal val="visible"/>
                                      </p:to>
                                    </p:set>
                                    <p:animEffect transition="in" filter="fade">
                                      <p:cBhvr>
                                        <p:cTn id="74" dur="1000"/>
                                        <p:tgtEl>
                                          <p:spTgt spid="459"/>
                                        </p:tgtEl>
                                      </p:cBhvr>
                                    </p:animEffect>
                                  </p:childTnLst>
                                </p:cTn>
                              </p:par>
                              <p:par>
                                <p:cTn id="75" presetID="10" presetClass="entr" presetSubtype="0" fill="hold" nodeType="withEffect">
                                  <p:stCondLst>
                                    <p:cond delay="0"/>
                                  </p:stCondLst>
                                  <p:childTnLst>
                                    <p:set>
                                      <p:cBhvr>
                                        <p:cTn id="76" dur="1" fill="hold">
                                          <p:stCondLst>
                                            <p:cond delay="0"/>
                                          </p:stCondLst>
                                        </p:cTn>
                                        <p:tgtEl>
                                          <p:spTgt spid="460"/>
                                        </p:tgtEl>
                                        <p:attrNameLst>
                                          <p:attrName>style.visibility</p:attrName>
                                        </p:attrNameLst>
                                      </p:cBhvr>
                                      <p:to>
                                        <p:strVal val="visible"/>
                                      </p:to>
                                    </p:set>
                                    <p:animEffect transition="in" filter="fade">
                                      <p:cBhvr>
                                        <p:cTn id="77" dur="1000"/>
                                        <p:tgtEl>
                                          <p:spTgt spid="460"/>
                                        </p:tgtEl>
                                      </p:cBhvr>
                                    </p:animEffect>
                                  </p:childTnLst>
                                </p:cTn>
                              </p:par>
                              <p:par>
                                <p:cTn id="78" presetID="10" presetClass="exit" presetSubtype="0" fill="hold" nodeType="withEffect">
                                  <p:stCondLst>
                                    <p:cond delay="0"/>
                                  </p:stCondLst>
                                  <p:childTnLst>
                                    <p:animEffect transition="out" filter="fade">
                                      <p:cBhvr>
                                        <p:cTn id="79" dur="1000"/>
                                        <p:tgtEl>
                                          <p:spTgt spid="455"/>
                                        </p:tgtEl>
                                      </p:cBhvr>
                                    </p:animEffect>
                                    <p:set>
                                      <p:cBhvr>
                                        <p:cTn id="80" dur="1" fill="hold">
                                          <p:stCondLst>
                                            <p:cond delay="1000"/>
                                          </p:stCondLst>
                                        </p:cTn>
                                        <p:tgtEl>
                                          <p:spTgt spid="455"/>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461"/>
                                        </p:tgtEl>
                                        <p:attrNameLst>
                                          <p:attrName>style.visibility</p:attrName>
                                        </p:attrNameLst>
                                      </p:cBhvr>
                                      <p:to>
                                        <p:strVal val="visible"/>
                                      </p:to>
                                    </p:set>
                                    <p:animEffect transition="in" filter="fade">
                                      <p:cBhvr>
                                        <p:cTn id="83" dur="1000"/>
                                        <p:tgtEl>
                                          <p:spTgt spid="461"/>
                                        </p:tgtEl>
                                      </p:cBhvr>
                                    </p:animEffect>
                                  </p:childTnLst>
                                </p:cTn>
                              </p:par>
                              <p:par>
                                <p:cTn id="84" presetID="10" presetClass="entr" presetSubtype="0" fill="hold" nodeType="withEffect">
                                  <p:stCondLst>
                                    <p:cond delay="0"/>
                                  </p:stCondLst>
                                  <p:childTnLst>
                                    <p:set>
                                      <p:cBhvr>
                                        <p:cTn id="85" dur="1" fill="hold">
                                          <p:stCondLst>
                                            <p:cond delay="0"/>
                                          </p:stCondLst>
                                        </p:cTn>
                                        <p:tgtEl>
                                          <p:spTgt spid="462"/>
                                        </p:tgtEl>
                                        <p:attrNameLst>
                                          <p:attrName>style.visibility</p:attrName>
                                        </p:attrNameLst>
                                      </p:cBhvr>
                                      <p:to>
                                        <p:strVal val="visible"/>
                                      </p:to>
                                    </p:set>
                                    <p:animEffect transition="in" filter="fade">
                                      <p:cBhvr>
                                        <p:cTn id="86" dur="1000"/>
                                        <p:tgtEl>
                                          <p:spTgt spid="462"/>
                                        </p:tgtEl>
                                      </p:cBhvr>
                                    </p:animEffect>
                                  </p:childTnLst>
                                </p:cTn>
                              </p:par>
                              <p:par>
                                <p:cTn id="87" presetID="10" presetClass="entr" presetSubtype="0" fill="hold" nodeType="withEffect">
                                  <p:stCondLst>
                                    <p:cond delay="0"/>
                                  </p:stCondLst>
                                  <p:childTnLst>
                                    <p:set>
                                      <p:cBhvr>
                                        <p:cTn id="88" dur="1" fill="hold">
                                          <p:stCondLst>
                                            <p:cond delay="0"/>
                                          </p:stCondLst>
                                        </p:cTn>
                                        <p:tgtEl>
                                          <p:spTgt spid="463"/>
                                        </p:tgtEl>
                                        <p:attrNameLst>
                                          <p:attrName>style.visibility</p:attrName>
                                        </p:attrNameLst>
                                      </p:cBhvr>
                                      <p:to>
                                        <p:strVal val="visible"/>
                                      </p:to>
                                    </p:set>
                                    <p:animEffect transition="in" filter="fade">
                                      <p:cBhvr>
                                        <p:cTn id="89" dur="1000"/>
                                        <p:tgtEl>
                                          <p:spTgt spid="463"/>
                                        </p:tgtEl>
                                      </p:cBhvr>
                                    </p:animEffect>
                                  </p:childTnLst>
                                </p:cTn>
                              </p:par>
                              <p:par>
                                <p:cTn id="90" presetID="10" presetClass="entr" presetSubtype="0" fill="hold" nodeType="withEffect">
                                  <p:stCondLst>
                                    <p:cond delay="0"/>
                                  </p:stCondLst>
                                  <p:childTnLst>
                                    <p:set>
                                      <p:cBhvr>
                                        <p:cTn id="91" dur="1" fill="hold">
                                          <p:stCondLst>
                                            <p:cond delay="0"/>
                                          </p:stCondLst>
                                        </p:cTn>
                                        <p:tgtEl>
                                          <p:spTgt spid="464"/>
                                        </p:tgtEl>
                                        <p:attrNameLst>
                                          <p:attrName>style.visibility</p:attrName>
                                        </p:attrNameLst>
                                      </p:cBhvr>
                                      <p:to>
                                        <p:strVal val="visible"/>
                                      </p:to>
                                    </p:set>
                                    <p:animEffect transition="in" filter="fade">
                                      <p:cBhvr>
                                        <p:cTn id="92" dur="1000"/>
                                        <p:tgtEl>
                                          <p:spTgt spid="464"/>
                                        </p:tgtEl>
                                      </p:cBhvr>
                                    </p:animEffect>
                                  </p:childTnLst>
                                </p:cTn>
                              </p:par>
                              <p:par>
                                <p:cTn id="93" presetID="10" presetClass="entr" presetSubtype="0" fill="hold" nodeType="withEffect">
                                  <p:stCondLst>
                                    <p:cond delay="0"/>
                                  </p:stCondLst>
                                  <p:childTnLst>
                                    <p:set>
                                      <p:cBhvr>
                                        <p:cTn id="94" dur="1" fill="hold">
                                          <p:stCondLst>
                                            <p:cond delay="0"/>
                                          </p:stCondLst>
                                        </p:cTn>
                                        <p:tgtEl>
                                          <p:spTgt spid="465"/>
                                        </p:tgtEl>
                                        <p:attrNameLst>
                                          <p:attrName>style.visibility</p:attrName>
                                        </p:attrNameLst>
                                      </p:cBhvr>
                                      <p:to>
                                        <p:strVal val="visible"/>
                                      </p:to>
                                    </p:set>
                                    <p:animEffect transition="in" filter="fade">
                                      <p:cBhvr>
                                        <p:cTn id="95" dur="1000"/>
                                        <p:tgtEl>
                                          <p:spTgt spid="465"/>
                                        </p:tgtEl>
                                      </p:cBhvr>
                                    </p:animEffect>
                                  </p:childTnLst>
                                </p:cTn>
                              </p:par>
                              <p:par>
                                <p:cTn id="96" presetID="10" presetClass="entr" presetSubtype="0" fill="hold" nodeType="withEffect">
                                  <p:stCondLst>
                                    <p:cond delay="0"/>
                                  </p:stCondLst>
                                  <p:childTnLst>
                                    <p:set>
                                      <p:cBhvr>
                                        <p:cTn id="97" dur="1" fill="hold">
                                          <p:stCondLst>
                                            <p:cond delay="0"/>
                                          </p:stCondLst>
                                        </p:cTn>
                                        <p:tgtEl>
                                          <p:spTgt spid="466"/>
                                        </p:tgtEl>
                                        <p:attrNameLst>
                                          <p:attrName>style.visibility</p:attrName>
                                        </p:attrNameLst>
                                      </p:cBhvr>
                                      <p:to>
                                        <p:strVal val="visible"/>
                                      </p:to>
                                    </p:set>
                                    <p:animEffect transition="in" filter="fade">
                                      <p:cBhvr>
                                        <p:cTn id="98" dur="1000"/>
                                        <p:tgtEl>
                                          <p:spTgt spid="466"/>
                                        </p:tgtEl>
                                      </p:cBhvr>
                                    </p:animEffect>
                                  </p:childTnLst>
                                </p:cTn>
                              </p:par>
                              <p:par>
                                <p:cTn id="99" presetID="10" presetClass="entr" presetSubtype="0" fill="hold" nodeType="withEffect">
                                  <p:stCondLst>
                                    <p:cond delay="0"/>
                                  </p:stCondLst>
                                  <p:childTnLst>
                                    <p:set>
                                      <p:cBhvr>
                                        <p:cTn id="100" dur="1" fill="hold">
                                          <p:stCondLst>
                                            <p:cond delay="0"/>
                                          </p:stCondLst>
                                        </p:cTn>
                                        <p:tgtEl>
                                          <p:spTgt spid="467"/>
                                        </p:tgtEl>
                                        <p:attrNameLst>
                                          <p:attrName>style.visibility</p:attrName>
                                        </p:attrNameLst>
                                      </p:cBhvr>
                                      <p:to>
                                        <p:strVal val="visible"/>
                                      </p:to>
                                    </p:set>
                                    <p:animEffect transition="in" filter="fade">
                                      <p:cBhvr>
                                        <p:cTn id="101" dur="1000"/>
                                        <p:tgtEl>
                                          <p:spTgt spid="467"/>
                                        </p:tgtEl>
                                      </p:cBhvr>
                                    </p:animEffect>
                                  </p:childTnLst>
                                </p:cTn>
                              </p:par>
                              <p:par>
                                <p:cTn id="102" presetID="10" presetClass="entr" presetSubtype="0" fill="hold" nodeType="withEffect">
                                  <p:stCondLst>
                                    <p:cond delay="0"/>
                                  </p:stCondLst>
                                  <p:childTnLst>
                                    <p:set>
                                      <p:cBhvr>
                                        <p:cTn id="103" dur="1" fill="hold">
                                          <p:stCondLst>
                                            <p:cond delay="0"/>
                                          </p:stCondLst>
                                        </p:cTn>
                                        <p:tgtEl>
                                          <p:spTgt spid="468"/>
                                        </p:tgtEl>
                                        <p:attrNameLst>
                                          <p:attrName>style.visibility</p:attrName>
                                        </p:attrNameLst>
                                      </p:cBhvr>
                                      <p:to>
                                        <p:strVal val="visible"/>
                                      </p:to>
                                    </p:set>
                                    <p:animEffect transition="in" filter="fade">
                                      <p:cBhvr>
                                        <p:cTn id="104"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2059c026b68_0_89"/>
          <p:cNvSpPr txBox="1">
            <a:spLocks noGrp="1"/>
          </p:cNvSpPr>
          <p:nvPr>
            <p:ph type="sldNum" idx="12"/>
          </p:nvPr>
        </p:nvSpPr>
        <p:spPr>
          <a:xfrm>
            <a:off x="8391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28</a:t>
            </a:fld>
            <a:endParaRPr/>
          </a:p>
        </p:txBody>
      </p:sp>
      <p:sp>
        <p:nvSpPr>
          <p:cNvPr id="482" name="Google Shape;482;g2059c026b68_0_89"/>
          <p:cNvSpPr txBox="1">
            <a:spLocks noGrp="1"/>
          </p:cNvSpPr>
          <p:nvPr>
            <p:ph type="title"/>
          </p:nvPr>
        </p:nvSpPr>
        <p:spPr>
          <a:xfrm>
            <a:off x="104980" y="78613"/>
            <a:ext cx="10340387"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spcBef>
                <a:spcPts val="0"/>
              </a:spcBef>
              <a:spcAft>
                <a:spcPts val="0"/>
              </a:spcAft>
              <a:buNone/>
            </a:pPr>
            <a:endParaRPr/>
          </a:p>
        </p:txBody>
      </p:sp>
      <p:sp>
        <p:nvSpPr>
          <p:cNvPr id="483" name="Google Shape;483;g2059c026b68_0_89"/>
          <p:cNvSpPr txBox="1"/>
          <p:nvPr/>
        </p:nvSpPr>
        <p:spPr>
          <a:xfrm>
            <a:off x="1882725" y="10372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Swap two section</a:t>
            </a:r>
            <a:endParaRPr sz="1400" b="1"/>
          </a:p>
        </p:txBody>
      </p:sp>
      <p:sp>
        <p:nvSpPr>
          <p:cNvPr id="484" name="Google Shape;484;g2059c026b68_0_89"/>
          <p:cNvSpPr txBox="1"/>
          <p:nvPr/>
        </p:nvSpPr>
        <p:spPr>
          <a:xfrm>
            <a:off x="2695125" y="5802925"/>
            <a:ext cx="120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Unassign:</a:t>
            </a:r>
            <a:endParaRPr sz="1600" b="1"/>
          </a:p>
        </p:txBody>
      </p:sp>
      <p:sp>
        <p:nvSpPr>
          <p:cNvPr id="485" name="Google Shape;485;g2059c026b68_0_89"/>
          <p:cNvSpPr txBox="1"/>
          <p:nvPr/>
        </p:nvSpPr>
        <p:spPr>
          <a:xfrm>
            <a:off x="3635800" y="1698375"/>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1</a:t>
            </a:r>
            <a:endParaRPr sz="1400" b="1"/>
          </a:p>
        </p:txBody>
      </p:sp>
      <p:sp>
        <p:nvSpPr>
          <p:cNvPr id="486" name="Google Shape;486;g2059c026b68_0_89"/>
          <p:cNvSpPr txBox="1"/>
          <p:nvPr/>
        </p:nvSpPr>
        <p:spPr>
          <a:xfrm>
            <a:off x="7145750" y="1697825"/>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2</a:t>
            </a:r>
            <a:endParaRPr sz="1400" b="1"/>
          </a:p>
        </p:txBody>
      </p:sp>
      <p:sp>
        <p:nvSpPr>
          <p:cNvPr id="487" name="Google Shape;487;g2059c026b68_0_89"/>
          <p:cNvSpPr/>
          <p:nvPr/>
        </p:nvSpPr>
        <p:spPr>
          <a:xfrm>
            <a:off x="3898125" y="21801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488" name="Google Shape;488;g2059c026b68_0_89"/>
          <p:cNvSpPr/>
          <p:nvPr/>
        </p:nvSpPr>
        <p:spPr>
          <a:xfrm>
            <a:off x="3898125" y="27102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489" name="Google Shape;489;g2059c026b68_0_89"/>
          <p:cNvSpPr/>
          <p:nvPr/>
        </p:nvSpPr>
        <p:spPr>
          <a:xfrm>
            <a:off x="3898125" y="38227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490" name="Google Shape;490;g2059c026b68_0_89"/>
          <p:cNvSpPr/>
          <p:nvPr/>
        </p:nvSpPr>
        <p:spPr>
          <a:xfrm>
            <a:off x="3898125" y="43206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491" name="Google Shape;491;g2059c026b68_0_89"/>
          <p:cNvSpPr/>
          <p:nvPr/>
        </p:nvSpPr>
        <p:spPr>
          <a:xfrm>
            <a:off x="3898125" y="326651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492" name="Google Shape;492;g2059c026b68_0_89"/>
          <p:cNvSpPr/>
          <p:nvPr/>
        </p:nvSpPr>
        <p:spPr>
          <a:xfrm>
            <a:off x="7433150" y="32503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493" name="Google Shape;493;g2059c026b68_0_89"/>
          <p:cNvSpPr/>
          <p:nvPr/>
        </p:nvSpPr>
        <p:spPr>
          <a:xfrm>
            <a:off x="7433150" y="27119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494" name="Google Shape;494;g2059c026b68_0_89"/>
          <p:cNvSpPr/>
          <p:nvPr/>
        </p:nvSpPr>
        <p:spPr>
          <a:xfrm>
            <a:off x="7433138" y="378881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495" name="Google Shape;495;g2059c026b68_0_89"/>
          <p:cNvSpPr/>
          <p:nvPr/>
        </p:nvSpPr>
        <p:spPr>
          <a:xfrm>
            <a:off x="2684475" y="5547450"/>
            <a:ext cx="4473600" cy="8862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6" name="Google Shape;496;g2059c026b68_0_89"/>
          <p:cNvSpPr/>
          <p:nvPr/>
        </p:nvSpPr>
        <p:spPr>
          <a:xfrm>
            <a:off x="5108025" y="57925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497" name="Google Shape;497;g2059c026b68_0_89"/>
          <p:cNvSpPr/>
          <p:nvPr/>
        </p:nvSpPr>
        <p:spPr>
          <a:xfrm>
            <a:off x="5706525" y="57925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498" name="Google Shape;498;g2059c026b68_0_89"/>
          <p:cNvSpPr/>
          <p:nvPr/>
        </p:nvSpPr>
        <p:spPr>
          <a:xfrm>
            <a:off x="6305025" y="57925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499" name="Google Shape;499;g2059c026b68_0_89"/>
          <p:cNvSpPr/>
          <p:nvPr/>
        </p:nvSpPr>
        <p:spPr>
          <a:xfrm>
            <a:off x="4509525" y="57925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500" name="Google Shape;500;g2059c026b68_0_89"/>
          <p:cNvSpPr/>
          <p:nvPr/>
        </p:nvSpPr>
        <p:spPr>
          <a:xfrm>
            <a:off x="51080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01" name="Google Shape;501;g2059c026b68_0_89"/>
          <p:cNvSpPr/>
          <p:nvPr/>
        </p:nvSpPr>
        <p:spPr>
          <a:xfrm>
            <a:off x="57065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502" name="Google Shape;502;g2059c026b68_0_89"/>
          <p:cNvSpPr/>
          <p:nvPr/>
        </p:nvSpPr>
        <p:spPr>
          <a:xfrm>
            <a:off x="6305025" y="57925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03" name="Google Shape;503;g2059c026b68_0_89"/>
          <p:cNvSpPr/>
          <p:nvPr/>
        </p:nvSpPr>
        <p:spPr>
          <a:xfrm>
            <a:off x="4509525" y="57925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cxnSp>
        <p:nvCxnSpPr>
          <p:cNvPr id="504" name="Google Shape;504;g2059c026b68_0_89"/>
          <p:cNvCxnSpPr/>
          <p:nvPr/>
        </p:nvCxnSpPr>
        <p:spPr>
          <a:xfrm rot="10800000">
            <a:off x="4340325" y="5043400"/>
            <a:ext cx="1065600" cy="33750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g2059c026b68_0_89"/>
          <p:cNvSpPr txBox="1"/>
          <p:nvPr/>
        </p:nvSpPr>
        <p:spPr>
          <a:xfrm>
            <a:off x="5690700" y="1171100"/>
            <a:ext cx="81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Insert </a:t>
            </a:r>
            <a:endParaRPr sz="1800" b="1">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00"/>
                                        </p:tgtEl>
                                      </p:cBhvr>
                                    </p:animEffect>
                                    <p:set>
                                      <p:cBhvr>
                                        <p:cTn id="7" dur="1" fill="hold">
                                          <p:stCondLst>
                                            <p:cond delay="1000"/>
                                          </p:stCondLst>
                                        </p:cTn>
                                        <p:tgtEl>
                                          <p:spTgt spid="50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501"/>
                                        </p:tgtEl>
                                      </p:cBhvr>
                                    </p:animEffect>
                                    <p:set>
                                      <p:cBhvr>
                                        <p:cTn id="10" dur="1" fill="hold">
                                          <p:stCondLst>
                                            <p:cond delay="1000"/>
                                          </p:stCondLst>
                                        </p:cTn>
                                        <p:tgtEl>
                                          <p:spTgt spid="50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503"/>
                                        </p:tgtEl>
                                      </p:cBhvr>
                                    </p:animEffect>
                                    <p:set>
                                      <p:cBhvr>
                                        <p:cTn id="13" dur="1" fill="hold">
                                          <p:stCondLst>
                                            <p:cond delay="1000"/>
                                          </p:stCondLst>
                                        </p:cTn>
                                        <p:tgtEl>
                                          <p:spTgt spid="5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000"/>
                                        <p:tgtEl>
                                          <p:spTgt spid="502"/>
                                        </p:tgtEl>
                                      </p:cBhvr>
                                    </p:animEffect>
                                    <p:set>
                                      <p:cBhvr>
                                        <p:cTn id="16" dur="1" fill="hold">
                                          <p:stCondLst>
                                            <p:cond delay="1000"/>
                                          </p:stCondLst>
                                        </p:cTn>
                                        <p:tgtEl>
                                          <p:spTgt spid="502"/>
                                        </p:tgtEl>
                                        <p:attrNameLst>
                                          <p:attrName>style.visibility</p:attrName>
                                        </p:attrNameLst>
                                      </p:cBhvr>
                                      <p:to>
                                        <p:strVal val="hidden"/>
                                      </p:to>
                                    </p:se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99"/>
                                        </p:tgtEl>
                                        <p:attrNameLst>
                                          <p:attrName>style.visibility</p:attrName>
                                        </p:attrNameLst>
                                      </p:cBhvr>
                                      <p:to>
                                        <p:strVal val="visible"/>
                                      </p:to>
                                    </p:set>
                                    <p:animEffect transition="in" filter="fade">
                                      <p:cBhvr>
                                        <p:cTn id="20" dur="1000"/>
                                        <p:tgtEl>
                                          <p:spTgt spid="499"/>
                                        </p:tgtEl>
                                      </p:cBhvr>
                                    </p:animEffect>
                                  </p:childTnLst>
                                </p:cTn>
                              </p:par>
                            </p:childTnLst>
                          </p:cTn>
                        </p:par>
                        <p:par>
                          <p:cTn id="21" fill="hold">
                            <p:stCondLst>
                              <p:cond delay="2000"/>
                            </p:stCondLst>
                            <p:childTnLst>
                              <p:par>
                                <p:cTn id="22" presetID="10" presetClass="exit" presetSubtype="0" fill="hold" nodeType="afterEffect">
                                  <p:stCondLst>
                                    <p:cond delay="0"/>
                                  </p:stCondLst>
                                  <p:childTnLst>
                                    <p:animEffect transition="out" filter="fade">
                                      <p:cBhvr>
                                        <p:cTn id="23" dur="1000"/>
                                        <p:tgtEl>
                                          <p:spTgt spid="499"/>
                                        </p:tgtEl>
                                      </p:cBhvr>
                                    </p:animEffect>
                                    <p:set>
                                      <p:cBhvr>
                                        <p:cTn id="24" dur="1" fill="hold">
                                          <p:stCondLst>
                                            <p:cond delay="1000"/>
                                          </p:stCondLst>
                                        </p:cTn>
                                        <p:tgtEl>
                                          <p:spTgt spid="499"/>
                                        </p:tgtEl>
                                        <p:attrNameLst>
                                          <p:attrName>style.visibility</p:attrName>
                                        </p:attrNameLst>
                                      </p:cBhvr>
                                      <p:to>
                                        <p:strVal val="hidden"/>
                                      </p:to>
                                    </p:se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496"/>
                                        </p:tgtEl>
                                        <p:attrNameLst>
                                          <p:attrName>style.visibility</p:attrName>
                                        </p:attrNameLst>
                                      </p:cBhvr>
                                      <p:to>
                                        <p:strVal val="visible"/>
                                      </p:to>
                                    </p:set>
                                    <p:animEffect transition="in" filter="fade">
                                      <p:cBhvr>
                                        <p:cTn id="28" dur="1000"/>
                                        <p:tgtEl>
                                          <p:spTgt spid="496"/>
                                        </p:tgtEl>
                                      </p:cBhvr>
                                    </p:animEffect>
                                  </p:childTnLst>
                                </p:cTn>
                              </p:par>
                            </p:childTnLst>
                          </p:cTn>
                        </p:par>
                        <p:par>
                          <p:cTn id="29" fill="hold">
                            <p:stCondLst>
                              <p:cond delay="4000"/>
                            </p:stCondLst>
                            <p:childTnLst>
                              <p:par>
                                <p:cTn id="30" presetID="10" presetClass="exit" presetSubtype="0" fill="hold" nodeType="afterEffect">
                                  <p:stCondLst>
                                    <p:cond delay="0"/>
                                  </p:stCondLst>
                                  <p:childTnLst>
                                    <p:animEffect transition="out" filter="fade">
                                      <p:cBhvr>
                                        <p:cTn id="31" dur="1000"/>
                                        <p:tgtEl>
                                          <p:spTgt spid="496"/>
                                        </p:tgtEl>
                                      </p:cBhvr>
                                    </p:animEffect>
                                    <p:set>
                                      <p:cBhvr>
                                        <p:cTn id="32" dur="1" fill="hold">
                                          <p:stCondLst>
                                            <p:cond delay="1000"/>
                                          </p:stCondLst>
                                        </p:cTn>
                                        <p:tgtEl>
                                          <p:spTgt spid="496"/>
                                        </p:tgtEl>
                                        <p:attrNameLst>
                                          <p:attrName>style.visibility</p:attrName>
                                        </p:attrNameLst>
                                      </p:cBhvr>
                                      <p:to>
                                        <p:strVal val="hidden"/>
                                      </p:to>
                                    </p:se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fade">
                                      <p:cBhvr>
                                        <p:cTn id="36" dur="1000"/>
                                        <p:tgtEl>
                                          <p:spTgt spid="497"/>
                                        </p:tgtEl>
                                      </p:cBhvr>
                                    </p:animEffect>
                                  </p:childTnLst>
                                </p:cTn>
                              </p:par>
                            </p:childTnLst>
                          </p:cTn>
                        </p:par>
                        <p:par>
                          <p:cTn id="37" fill="hold">
                            <p:stCondLst>
                              <p:cond delay="6000"/>
                            </p:stCondLst>
                            <p:childTnLst>
                              <p:par>
                                <p:cTn id="38" presetID="10" presetClass="exit" presetSubtype="0" fill="hold" nodeType="afterEffect">
                                  <p:stCondLst>
                                    <p:cond delay="0"/>
                                  </p:stCondLst>
                                  <p:childTnLst>
                                    <p:animEffect transition="out" filter="fade">
                                      <p:cBhvr>
                                        <p:cTn id="39" dur="1000"/>
                                        <p:tgtEl>
                                          <p:spTgt spid="497"/>
                                        </p:tgtEl>
                                      </p:cBhvr>
                                    </p:animEffect>
                                    <p:set>
                                      <p:cBhvr>
                                        <p:cTn id="40" dur="1" fill="hold">
                                          <p:stCondLst>
                                            <p:cond delay="1000"/>
                                          </p:stCondLst>
                                        </p:cTn>
                                        <p:tgtEl>
                                          <p:spTgt spid="497"/>
                                        </p:tgtEl>
                                        <p:attrNameLst>
                                          <p:attrName>style.visibility</p:attrName>
                                        </p:attrNameLst>
                                      </p:cBhvr>
                                      <p:to>
                                        <p:strVal val="hidden"/>
                                      </p:to>
                                    </p:set>
                                  </p:childTnLst>
                                </p:cTn>
                              </p:par>
                            </p:childTnLst>
                          </p:cTn>
                        </p:par>
                        <p:par>
                          <p:cTn id="41" fill="hold">
                            <p:stCondLst>
                              <p:cond delay="7000"/>
                            </p:stCondLst>
                            <p:childTnLst>
                              <p:par>
                                <p:cTn id="42" presetID="10" presetClass="entr" presetSubtype="0" fill="hold" nodeType="afterEffect">
                                  <p:stCondLst>
                                    <p:cond delay="0"/>
                                  </p:stCondLst>
                                  <p:childTnLst>
                                    <p:set>
                                      <p:cBhvr>
                                        <p:cTn id="43" dur="1" fill="hold">
                                          <p:stCondLst>
                                            <p:cond delay="0"/>
                                          </p:stCondLst>
                                        </p:cTn>
                                        <p:tgtEl>
                                          <p:spTgt spid="498"/>
                                        </p:tgtEl>
                                        <p:attrNameLst>
                                          <p:attrName>style.visibility</p:attrName>
                                        </p:attrNameLst>
                                      </p:cBhvr>
                                      <p:to>
                                        <p:strVal val="visible"/>
                                      </p:to>
                                    </p:set>
                                    <p:animEffect transition="in" filter="fade">
                                      <p:cBhvr>
                                        <p:cTn id="44" dur="1000"/>
                                        <p:tgtEl>
                                          <p:spTgt spid="498"/>
                                        </p:tgtEl>
                                      </p:cBhvr>
                                    </p:animEffect>
                                  </p:childTnLst>
                                </p:cTn>
                              </p:par>
                            </p:childTnLst>
                          </p:cTn>
                        </p:par>
                        <p:par>
                          <p:cTn id="45" fill="hold">
                            <p:stCondLst>
                              <p:cond delay="8000"/>
                            </p:stCondLst>
                            <p:childTnLst>
                              <p:par>
                                <p:cTn id="46" presetID="10" presetClass="exit" presetSubtype="0" fill="hold" nodeType="afterEffect">
                                  <p:stCondLst>
                                    <p:cond delay="0"/>
                                  </p:stCondLst>
                                  <p:childTnLst>
                                    <p:animEffect transition="out" filter="fade">
                                      <p:cBhvr>
                                        <p:cTn id="47" dur="1000"/>
                                        <p:tgtEl>
                                          <p:spTgt spid="498"/>
                                        </p:tgtEl>
                                      </p:cBhvr>
                                    </p:animEffect>
                                    <p:set>
                                      <p:cBhvr>
                                        <p:cTn id="48" dur="1" fill="hold">
                                          <p:stCondLst>
                                            <p:cond delay="1000"/>
                                          </p:stCondLst>
                                        </p:cTn>
                                        <p:tgtEl>
                                          <p:spTgt spid="498"/>
                                        </p:tgtEl>
                                        <p:attrNameLst>
                                          <p:attrName>style.visibility</p:attrName>
                                        </p:attrNameLst>
                                      </p:cBhvr>
                                      <p:to>
                                        <p:strVal val="hidden"/>
                                      </p:to>
                                    </p:set>
                                  </p:childTnLst>
                                </p:cTn>
                              </p:par>
                            </p:childTnLst>
                          </p:cTn>
                        </p:par>
                        <p:par>
                          <p:cTn id="49" fill="hold">
                            <p:stCondLst>
                              <p:cond delay="9000"/>
                            </p:stCondLst>
                            <p:childTnLst>
                              <p:par>
                                <p:cTn id="50" presetID="10" presetClass="entr" presetSubtype="0" fill="hold" nodeType="afterEffect">
                                  <p:stCondLst>
                                    <p:cond delay="0"/>
                                  </p:stCondLst>
                                  <p:childTnLst>
                                    <p:set>
                                      <p:cBhvr>
                                        <p:cTn id="51" dur="1" fill="hold">
                                          <p:stCondLst>
                                            <p:cond delay="0"/>
                                          </p:stCondLst>
                                        </p:cTn>
                                        <p:tgtEl>
                                          <p:spTgt spid="500"/>
                                        </p:tgtEl>
                                        <p:attrNameLst>
                                          <p:attrName>style.visibility</p:attrName>
                                        </p:attrNameLst>
                                      </p:cBhvr>
                                      <p:to>
                                        <p:strVal val="visible"/>
                                      </p:to>
                                    </p:set>
                                    <p:animEffect transition="in" filter="fade">
                                      <p:cBhvr>
                                        <p:cTn id="52" dur="1000"/>
                                        <p:tgtEl>
                                          <p:spTgt spid="500"/>
                                        </p:tgtEl>
                                      </p:cBhvr>
                                    </p:animEffect>
                                  </p:childTnLst>
                                </p:cTn>
                              </p:par>
                              <p:par>
                                <p:cTn id="53" presetID="10" presetClass="entr" presetSubtype="0" fill="hold" nodeType="withEffect">
                                  <p:stCondLst>
                                    <p:cond delay="0"/>
                                  </p:stCondLst>
                                  <p:childTnLst>
                                    <p:set>
                                      <p:cBhvr>
                                        <p:cTn id="54" dur="1" fill="hold">
                                          <p:stCondLst>
                                            <p:cond delay="0"/>
                                          </p:stCondLst>
                                        </p:cTn>
                                        <p:tgtEl>
                                          <p:spTgt spid="501"/>
                                        </p:tgtEl>
                                        <p:attrNameLst>
                                          <p:attrName>style.visibility</p:attrName>
                                        </p:attrNameLst>
                                      </p:cBhvr>
                                      <p:to>
                                        <p:strVal val="visible"/>
                                      </p:to>
                                    </p:set>
                                    <p:animEffect transition="in" filter="fade">
                                      <p:cBhvr>
                                        <p:cTn id="55" dur="1000"/>
                                        <p:tgtEl>
                                          <p:spTgt spid="501"/>
                                        </p:tgtEl>
                                      </p:cBhvr>
                                    </p:animEffect>
                                  </p:childTnLst>
                                </p:cTn>
                              </p:par>
                              <p:par>
                                <p:cTn id="56" presetID="10" presetClass="entr" presetSubtype="0" fill="hold" nodeType="withEffect">
                                  <p:stCondLst>
                                    <p:cond delay="0"/>
                                  </p:stCondLst>
                                  <p:childTnLst>
                                    <p:set>
                                      <p:cBhvr>
                                        <p:cTn id="57" dur="1" fill="hold">
                                          <p:stCondLst>
                                            <p:cond delay="0"/>
                                          </p:stCondLst>
                                        </p:cTn>
                                        <p:tgtEl>
                                          <p:spTgt spid="503"/>
                                        </p:tgtEl>
                                        <p:attrNameLst>
                                          <p:attrName>style.visibility</p:attrName>
                                        </p:attrNameLst>
                                      </p:cBhvr>
                                      <p:to>
                                        <p:strVal val="visible"/>
                                      </p:to>
                                    </p:set>
                                    <p:animEffect transition="in" filter="fade">
                                      <p:cBhvr>
                                        <p:cTn id="58" dur="1000"/>
                                        <p:tgtEl>
                                          <p:spTgt spid="503"/>
                                        </p:tgtEl>
                                      </p:cBhvr>
                                    </p:animEffect>
                                  </p:childTnLst>
                                </p:cTn>
                              </p:par>
                              <p:par>
                                <p:cTn id="59" presetID="10" presetClass="entr" presetSubtype="0" fill="hold" nodeType="withEffect">
                                  <p:stCondLst>
                                    <p:cond delay="0"/>
                                  </p:stCondLst>
                                  <p:childTnLst>
                                    <p:set>
                                      <p:cBhvr>
                                        <p:cTn id="60" dur="1" fill="hold">
                                          <p:stCondLst>
                                            <p:cond delay="0"/>
                                          </p:stCondLst>
                                        </p:cTn>
                                        <p:tgtEl>
                                          <p:spTgt spid="502"/>
                                        </p:tgtEl>
                                        <p:attrNameLst>
                                          <p:attrName>style.visibility</p:attrName>
                                        </p:attrNameLst>
                                      </p:cBhvr>
                                      <p:to>
                                        <p:strVal val="visible"/>
                                      </p:to>
                                    </p:set>
                                    <p:animEffect transition="in" filter="fade">
                                      <p:cBhvr>
                                        <p:cTn id="61"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2059c026b68_0_214"/>
          <p:cNvSpPr txBox="1">
            <a:spLocks noGrp="1"/>
          </p:cNvSpPr>
          <p:nvPr>
            <p:ph type="sldNum" idx="12"/>
          </p:nvPr>
        </p:nvSpPr>
        <p:spPr>
          <a:xfrm>
            <a:off x="8391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29</a:t>
            </a:fld>
            <a:endParaRPr/>
          </a:p>
        </p:txBody>
      </p:sp>
      <p:sp>
        <p:nvSpPr>
          <p:cNvPr id="512" name="Google Shape;512;g2059c026b68_0_214"/>
          <p:cNvSpPr txBox="1">
            <a:spLocks noGrp="1"/>
          </p:cNvSpPr>
          <p:nvPr>
            <p:ph type="title"/>
          </p:nvPr>
        </p:nvSpPr>
        <p:spPr>
          <a:xfrm>
            <a:off x="98785" y="78613"/>
            <a:ext cx="10346582"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spcBef>
                <a:spcPts val="0"/>
              </a:spcBef>
              <a:spcAft>
                <a:spcPts val="0"/>
              </a:spcAft>
              <a:buNone/>
            </a:pPr>
            <a:endParaRPr/>
          </a:p>
        </p:txBody>
      </p:sp>
      <p:sp>
        <p:nvSpPr>
          <p:cNvPr id="513" name="Google Shape;513;g2059c026b68_0_214"/>
          <p:cNvSpPr txBox="1"/>
          <p:nvPr/>
        </p:nvSpPr>
        <p:spPr>
          <a:xfrm>
            <a:off x="1924925" y="9950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Swap two section</a:t>
            </a:r>
            <a:endParaRPr sz="1400" b="1"/>
          </a:p>
        </p:txBody>
      </p:sp>
      <p:sp>
        <p:nvSpPr>
          <p:cNvPr id="514" name="Google Shape;514;g2059c026b68_0_214"/>
          <p:cNvSpPr txBox="1"/>
          <p:nvPr/>
        </p:nvSpPr>
        <p:spPr>
          <a:xfrm>
            <a:off x="2737325" y="5760725"/>
            <a:ext cx="120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Unassign:</a:t>
            </a:r>
            <a:endParaRPr sz="1600" b="1"/>
          </a:p>
        </p:txBody>
      </p:sp>
      <p:sp>
        <p:nvSpPr>
          <p:cNvPr id="515" name="Google Shape;515;g2059c026b68_0_214"/>
          <p:cNvSpPr txBox="1"/>
          <p:nvPr/>
        </p:nvSpPr>
        <p:spPr>
          <a:xfrm>
            <a:off x="353472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1</a:t>
            </a:r>
            <a:endParaRPr sz="1400" b="1"/>
          </a:p>
        </p:txBody>
      </p:sp>
      <p:sp>
        <p:nvSpPr>
          <p:cNvPr id="516" name="Google Shape;516;g2059c026b68_0_214"/>
          <p:cNvSpPr txBox="1"/>
          <p:nvPr/>
        </p:nvSpPr>
        <p:spPr>
          <a:xfrm>
            <a:off x="720027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2</a:t>
            </a:r>
            <a:endParaRPr sz="1400" b="1"/>
          </a:p>
        </p:txBody>
      </p:sp>
      <p:sp>
        <p:nvSpPr>
          <p:cNvPr id="517" name="Google Shape;517;g2059c026b68_0_214"/>
          <p:cNvSpPr/>
          <p:nvPr/>
        </p:nvSpPr>
        <p:spPr>
          <a:xfrm>
            <a:off x="3797050" y="19625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518" name="Google Shape;518;g2059c026b68_0_214"/>
          <p:cNvSpPr/>
          <p:nvPr/>
        </p:nvSpPr>
        <p:spPr>
          <a:xfrm>
            <a:off x="3797050" y="249271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519" name="Google Shape;519;g2059c026b68_0_214"/>
          <p:cNvSpPr/>
          <p:nvPr/>
        </p:nvSpPr>
        <p:spPr>
          <a:xfrm>
            <a:off x="3797050" y="36051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520" name="Google Shape;520;g2059c026b68_0_214"/>
          <p:cNvSpPr/>
          <p:nvPr/>
        </p:nvSpPr>
        <p:spPr>
          <a:xfrm>
            <a:off x="3797050" y="41030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521" name="Google Shape;521;g2059c026b68_0_214"/>
          <p:cNvSpPr/>
          <p:nvPr/>
        </p:nvSpPr>
        <p:spPr>
          <a:xfrm>
            <a:off x="3797050" y="30489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522" name="Google Shape;522;g2059c026b68_0_214"/>
          <p:cNvSpPr/>
          <p:nvPr/>
        </p:nvSpPr>
        <p:spPr>
          <a:xfrm>
            <a:off x="7487675" y="3033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523" name="Google Shape;523;g2059c026b68_0_214"/>
          <p:cNvSpPr/>
          <p:nvPr/>
        </p:nvSpPr>
        <p:spPr>
          <a:xfrm>
            <a:off x="7487675" y="24949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524" name="Google Shape;524;g2059c026b68_0_214"/>
          <p:cNvSpPr/>
          <p:nvPr/>
        </p:nvSpPr>
        <p:spPr>
          <a:xfrm>
            <a:off x="7487663" y="35717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525" name="Google Shape;525;g2059c026b68_0_214"/>
          <p:cNvSpPr/>
          <p:nvPr/>
        </p:nvSpPr>
        <p:spPr>
          <a:xfrm>
            <a:off x="2726675" y="5505250"/>
            <a:ext cx="4473600" cy="8862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g2059c026b68_0_214"/>
          <p:cNvSpPr/>
          <p:nvPr/>
        </p:nvSpPr>
        <p:spPr>
          <a:xfrm>
            <a:off x="51502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27" name="Google Shape;527;g2059c026b68_0_214"/>
          <p:cNvSpPr/>
          <p:nvPr/>
        </p:nvSpPr>
        <p:spPr>
          <a:xfrm>
            <a:off x="63472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28" name="Google Shape;528;g2059c026b68_0_214"/>
          <p:cNvSpPr/>
          <p:nvPr/>
        </p:nvSpPr>
        <p:spPr>
          <a:xfrm>
            <a:off x="45517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529" name="Google Shape;529;g2059c026b68_0_214"/>
          <p:cNvSpPr/>
          <p:nvPr/>
        </p:nvSpPr>
        <p:spPr>
          <a:xfrm>
            <a:off x="5150225" y="57503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30" name="Google Shape;530;g2059c026b68_0_214"/>
          <p:cNvSpPr/>
          <p:nvPr/>
        </p:nvSpPr>
        <p:spPr>
          <a:xfrm>
            <a:off x="3797050" y="46009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531" name="Google Shape;531;g2059c026b68_0_214"/>
          <p:cNvSpPr/>
          <p:nvPr/>
        </p:nvSpPr>
        <p:spPr>
          <a:xfrm>
            <a:off x="6347225" y="57503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32" name="Google Shape;532;g2059c026b68_0_214"/>
          <p:cNvSpPr/>
          <p:nvPr/>
        </p:nvSpPr>
        <p:spPr>
          <a:xfrm>
            <a:off x="4551725" y="5750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cxnSp>
        <p:nvCxnSpPr>
          <p:cNvPr id="533" name="Google Shape;533;g2059c026b68_0_214"/>
          <p:cNvCxnSpPr/>
          <p:nvPr/>
        </p:nvCxnSpPr>
        <p:spPr>
          <a:xfrm rot="10800000">
            <a:off x="4382525" y="5001200"/>
            <a:ext cx="1065600" cy="337500"/>
          </a:xfrm>
          <a:prstGeom prst="straightConnector1">
            <a:avLst/>
          </a:prstGeom>
          <a:noFill/>
          <a:ln w="9525" cap="flat" cmpd="sng">
            <a:solidFill>
              <a:schemeClr val="dk2"/>
            </a:solidFill>
            <a:prstDash val="solid"/>
            <a:round/>
            <a:headEnd type="none" w="med" len="med"/>
            <a:tailEnd type="triangle" w="med" len="med"/>
          </a:ln>
        </p:spPr>
      </p:cxnSp>
      <p:sp>
        <p:nvSpPr>
          <p:cNvPr id="534" name="Google Shape;534;g2059c026b68_0_214"/>
          <p:cNvSpPr txBox="1"/>
          <p:nvPr/>
        </p:nvSpPr>
        <p:spPr>
          <a:xfrm>
            <a:off x="5732900" y="1128900"/>
            <a:ext cx="81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Insert </a:t>
            </a:r>
            <a:endParaRPr sz="1800" b="1">
              <a:solidFill>
                <a:srgbClr val="00FF00"/>
              </a:solidFill>
            </a:endParaRPr>
          </a:p>
        </p:txBody>
      </p:sp>
      <p:sp>
        <p:nvSpPr>
          <p:cNvPr id="535" name="Google Shape;535;g2059c026b68_0_214"/>
          <p:cNvSpPr txBox="1"/>
          <p:nvPr/>
        </p:nvSpPr>
        <p:spPr>
          <a:xfrm>
            <a:off x="5657750" y="1175350"/>
            <a:ext cx="96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Greedy</a:t>
            </a:r>
            <a:endParaRPr sz="1800" b="1">
              <a:solidFill>
                <a:srgbClr val="00FF00"/>
              </a:solidFill>
            </a:endParaRPr>
          </a:p>
        </p:txBody>
      </p:sp>
      <p:sp>
        <p:nvSpPr>
          <p:cNvPr id="536" name="Google Shape;536;g2059c026b68_0_214"/>
          <p:cNvSpPr/>
          <p:nvPr/>
        </p:nvSpPr>
        <p:spPr>
          <a:xfrm>
            <a:off x="3797050" y="46009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537" name="Google Shape;537;g2059c026b68_0_214"/>
          <p:cNvSpPr/>
          <p:nvPr/>
        </p:nvSpPr>
        <p:spPr>
          <a:xfrm>
            <a:off x="3797050" y="196658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538" name="Google Shape;538;g2059c026b68_0_214"/>
          <p:cNvSpPr/>
          <p:nvPr/>
        </p:nvSpPr>
        <p:spPr>
          <a:xfrm>
            <a:off x="3797050" y="2496713"/>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539" name="Google Shape;539;g2059c026b68_0_214"/>
          <p:cNvSpPr/>
          <p:nvPr/>
        </p:nvSpPr>
        <p:spPr>
          <a:xfrm>
            <a:off x="3797050" y="36091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540" name="Google Shape;540;g2059c026b68_0_214"/>
          <p:cNvSpPr/>
          <p:nvPr/>
        </p:nvSpPr>
        <p:spPr>
          <a:xfrm>
            <a:off x="3797050" y="41070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541" name="Google Shape;541;g2059c026b68_0_214"/>
          <p:cNvSpPr/>
          <p:nvPr/>
        </p:nvSpPr>
        <p:spPr>
          <a:xfrm>
            <a:off x="3797050" y="30529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542" name="Google Shape;542;g2059c026b68_0_214"/>
          <p:cNvSpPr/>
          <p:nvPr/>
        </p:nvSpPr>
        <p:spPr>
          <a:xfrm>
            <a:off x="3797050" y="460496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543" name="Google Shape;543;g2059c026b68_0_214"/>
          <p:cNvSpPr/>
          <p:nvPr/>
        </p:nvSpPr>
        <p:spPr>
          <a:xfrm>
            <a:off x="3797050" y="4604963"/>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34"/>
                                        </p:tgtEl>
                                      </p:cBhvr>
                                    </p:animEffect>
                                    <p:set>
                                      <p:cBhvr>
                                        <p:cTn id="7" dur="1" fill="hold">
                                          <p:stCondLst>
                                            <p:cond delay="1000"/>
                                          </p:stCondLst>
                                        </p:cTn>
                                        <p:tgtEl>
                                          <p:spTgt spid="5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5"/>
                                        </p:tgtEl>
                                        <p:attrNameLst>
                                          <p:attrName>style.visibility</p:attrName>
                                        </p:attrNameLst>
                                      </p:cBhvr>
                                      <p:to>
                                        <p:strVal val="visible"/>
                                      </p:to>
                                    </p:set>
                                    <p:animEffect transition="in" filter="fade">
                                      <p:cBhvr>
                                        <p:cTn id="12" dur="1000"/>
                                        <p:tgtEl>
                                          <p:spTgt spid="535"/>
                                        </p:tgtEl>
                                      </p:cBhvr>
                                    </p:animEffect>
                                  </p:childTnLst>
                                </p:cTn>
                              </p:par>
                              <p:par>
                                <p:cTn id="13" presetID="10" presetClass="entr" presetSubtype="0" fill="hold" nodeType="with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fade">
                                      <p:cBhvr>
                                        <p:cTn id="15" dur="1000"/>
                                        <p:tgtEl>
                                          <p:spTgt spid="5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7"/>
                                        </p:tgtEl>
                                        <p:attrNameLst>
                                          <p:attrName>style.visibility</p:attrName>
                                        </p:attrNameLst>
                                      </p:cBhvr>
                                      <p:to>
                                        <p:strVal val="visible"/>
                                      </p:to>
                                    </p:set>
                                    <p:animEffect transition="in" filter="fade">
                                      <p:cBhvr>
                                        <p:cTn id="20" dur="1000"/>
                                        <p:tgtEl>
                                          <p:spTgt spid="537"/>
                                        </p:tgtEl>
                                      </p:cBhvr>
                                    </p:animEffect>
                                  </p:childTnLst>
                                </p:cTn>
                              </p:par>
                              <p:par>
                                <p:cTn id="21" presetID="10" presetClass="entr" presetSubtype="0" fill="hold" nodeType="with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fade">
                                      <p:cBhvr>
                                        <p:cTn id="23" dur="1000"/>
                                        <p:tgtEl>
                                          <p:spTgt spid="538"/>
                                        </p:tgtEl>
                                      </p:cBhvr>
                                    </p:animEffect>
                                  </p:childTnLst>
                                </p:cTn>
                              </p:par>
                              <p:par>
                                <p:cTn id="24" presetID="10" presetClass="entr" presetSubtype="0" fill="hold" nodeType="withEffect">
                                  <p:stCondLst>
                                    <p:cond delay="0"/>
                                  </p:stCondLst>
                                  <p:childTnLst>
                                    <p:set>
                                      <p:cBhvr>
                                        <p:cTn id="25" dur="1" fill="hold">
                                          <p:stCondLst>
                                            <p:cond delay="0"/>
                                          </p:stCondLst>
                                        </p:cTn>
                                        <p:tgtEl>
                                          <p:spTgt spid="539"/>
                                        </p:tgtEl>
                                        <p:attrNameLst>
                                          <p:attrName>style.visibility</p:attrName>
                                        </p:attrNameLst>
                                      </p:cBhvr>
                                      <p:to>
                                        <p:strVal val="visible"/>
                                      </p:to>
                                    </p:set>
                                    <p:animEffect transition="in" filter="fade">
                                      <p:cBhvr>
                                        <p:cTn id="26" dur="1000"/>
                                        <p:tgtEl>
                                          <p:spTgt spid="539"/>
                                        </p:tgtEl>
                                      </p:cBhvr>
                                    </p:animEffect>
                                  </p:childTnLst>
                                </p:cTn>
                              </p:par>
                              <p:par>
                                <p:cTn id="27" presetID="10" presetClass="entr" presetSubtype="0" fill="hold" nodeType="withEffect">
                                  <p:stCondLst>
                                    <p:cond delay="0"/>
                                  </p:stCondLst>
                                  <p:childTnLst>
                                    <p:set>
                                      <p:cBhvr>
                                        <p:cTn id="28" dur="1" fill="hold">
                                          <p:stCondLst>
                                            <p:cond delay="0"/>
                                          </p:stCondLst>
                                        </p:cTn>
                                        <p:tgtEl>
                                          <p:spTgt spid="540"/>
                                        </p:tgtEl>
                                        <p:attrNameLst>
                                          <p:attrName>style.visibility</p:attrName>
                                        </p:attrNameLst>
                                      </p:cBhvr>
                                      <p:to>
                                        <p:strVal val="visible"/>
                                      </p:to>
                                    </p:set>
                                    <p:animEffect transition="in" filter="fade">
                                      <p:cBhvr>
                                        <p:cTn id="29" dur="1000"/>
                                        <p:tgtEl>
                                          <p:spTgt spid="540"/>
                                        </p:tgtEl>
                                      </p:cBhvr>
                                    </p:animEffect>
                                  </p:childTnLst>
                                </p:cTn>
                              </p:par>
                              <p:par>
                                <p:cTn id="30" presetID="10" presetClass="entr" presetSubtype="0" fill="hold" nodeType="withEffect">
                                  <p:stCondLst>
                                    <p:cond delay="0"/>
                                  </p:stCondLst>
                                  <p:childTnLst>
                                    <p:set>
                                      <p:cBhvr>
                                        <p:cTn id="31" dur="1" fill="hold">
                                          <p:stCondLst>
                                            <p:cond delay="0"/>
                                          </p:stCondLst>
                                        </p:cTn>
                                        <p:tgtEl>
                                          <p:spTgt spid="541"/>
                                        </p:tgtEl>
                                        <p:attrNameLst>
                                          <p:attrName>style.visibility</p:attrName>
                                        </p:attrNameLst>
                                      </p:cBhvr>
                                      <p:to>
                                        <p:strVal val="visible"/>
                                      </p:to>
                                    </p:set>
                                    <p:animEffect transition="in" filter="fade">
                                      <p:cBhvr>
                                        <p:cTn id="32" dur="1000"/>
                                        <p:tgtEl>
                                          <p:spTgt spid="541"/>
                                        </p:tgtEl>
                                      </p:cBhvr>
                                    </p:animEffect>
                                  </p:childTnLst>
                                </p:cTn>
                              </p:par>
                              <p:par>
                                <p:cTn id="33" presetID="10" presetClass="entr" presetSubtype="0" fill="hold" nodeType="withEffect">
                                  <p:stCondLst>
                                    <p:cond delay="0"/>
                                  </p:stCondLst>
                                  <p:childTnLst>
                                    <p:set>
                                      <p:cBhvr>
                                        <p:cTn id="34" dur="1" fill="hold">
                                          <p:stCondLst>
                                            <p:cond delay="0"/>
                                          </p:stCondLst>
                                        </p:cTn>
                                        <p:tgtEl>
                                          <p:spTgt spid="542"/>
                                        </p:tgtEl>
                                        <p:attrNameLst>
                                          <p:attrName>style.visibility</p:attrName>
                                        </p:attrNameLst>
                                      </p:cBhvr>
                                      <p:to>
                                        <p:strVal val="visible"/>
                                      </p:to>
                                    </p:set>
                                    <p:animEffect transition="in" filter="fade">
                                      <p:cBhvr>
                                        <p:cTn id="35" dur="1000"/>
                                        <p:tgtEl>
                                          <p:spTgt spid="542"/>
                                        </p:tgtEl>
                                      </p:cBhvr>
                                    </p:animEffect>
                                  </p:childTnLst>
                                </p:cTn>
                              </p:par>
                              <p:par>
                                <p:cTn id="36" presetID="10" presetClass="entr" presetSubtype="0" fill="hold" nodeType="withEffect">
                                  <p:stCondLst>
                                    <p:cond delay="0"/>
                                  </p:stCondLst>
                                  <p:childTnLst>
                                    <p:set>
                                      <p:cBhvr>
                                        <p:cTn id="37" dur="1" fill="hold">
                                          <p:stCondLst>
                                            <p:cond delay="0"/>
                                          </p:stCondLst>
                                        </p:cTn>
                                        <p:tgtEl>
                                          <p:spTgt spid="543"/>
                                        </p:tgtEl>
                                        <p:attrNameLst>
                                          <p:attrName>style.visibility</p:attrName>
                                        </p:attrNameLst>
                                      </p:cBhvr>
                                      <p:to>
                                        <p:strVal val="visible"/>
                                      </p:to>
                                    </p:set>
                                    <p:animEffect transition="in" filter="fade">
                                      <p:cBhvr>
                                        <p:cTn id="38"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999FE-5829-8E38-B818-9F9AAB3D2D40}"/>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a:extLst>
              <a:ext uri="{FF2B5EF4-FFF2-40B4-BE49-F238E27FC236}">
                <a16:creationId xmlns:a16="http://schemas.microsoft.com/office/drawing/2014/main" id="{44CDA247-7646-A1E9-6C1F-39BD120D9A6E}"/>
              </a:ext>
            </a:extLst>
          </p:cNvPr>
          <p:cNvSpPr>
            <a:spLocks noGrp="1"/>
          </p:cNvSpPr>
          <p:nvPr>
            <p:ph type="title"/>
          </p:nvPr>
        </p:nvSpPr>
        <p:spPr>
          <a:xfrm>
            <a:off x="197334" y="112543"/>
            <a:ext cx="11514528" cy="436098"/>
          </a:xfrm>
        </p:spPr>
        <p:txBody>
          <a:bodyPr/>
          <a:lstStyle/>
          <a:p>
            <a:r>
              <a:rPr lang="vi-VN" sz="3200">
                <a:latin typeface="+mj-lt"/>
              </a:rPr>
              <a:t>Nội dung</a:t>
            </a:r>
            <a:endParaRPr lang="en-US" sz="3200">
              <a:latin typeface="+mj-lt"/>
            </a:endParaRPr>
          </a:p>
        </p:txBody>
      </p:sp>
      <p:sp>
        <p:nvSpPr>
          <p:cNvPr id="4" name="Content Placeholder 3">
            <a:extLst>
              <a:ext uri="{FF2B5EF4-FFF2-40B4-BE49-F238E27FC236}">
                <a16:creationId xmlns:a16="http://schemas.microsoft.com/office/drawing/2014/main" id="{E58F1738-005F-64EB-EFD1-069104504ACB}"/>
              </a:ext>
            </a:extLst>
          </p:cNvPr>
          <p:cNvSpPr>
            <a:spLocks noGrp="1"/>
          </p:cNvSpPr>
          <p:nvPr>
            <p:ph sz="quarter" idx="13"/>
          </p:nvPr>
        </p:nvSpPr>
        <p:spPr>
          <a:xfrm>
            <a:off x="338736" y="974437"/>
            <a:ext cx="11155272" cy="5021009"/>
          </a:xfrm>
        </p:spPr>
        <p:txBody>
          <a:bodyPr lIns="91440" tIns="45720" rIns="91440" bIns="45720" anchor="t"/>
          <a:lstStyle/>
          <a:p>
            <a:pPr marL="457200" indent="-457200" algn="just">
              <a:buAutoNum type="arabicPeriod"/>
            </a:pPr>
            <a:r>
              <a:rPr lang="vi-VN" sz="2400">
                <a:latin typeface="Times New Roman"/>
                <a:ea typeface="Lato"/>
                <a:cs typeface="Lato"/>
              </a:rPr>
              <a:t>Giới thiệu</a:t>
            </a:r>
          </a:p>
          <a:p>
            <a:pPr marL="457200" indent="-457200" algn="just">
              <a:buAutoNum type="arabicPeriod"/>
            </a:pPr>
            <a:r>
              <a:rPr lang="en-US" sz="2400">
                <a:latin typeface="Times New Roman"/>
                <a:ea typeface="Lato"/>
                <a:cs typeface="Lato"/>
              </a:rPr>
              <a:t>Backtracking with Branch and Bound</a:t>
            </a:r>
          </a:p>
          <a:p>
            <a:pPr marL="457200" indent="-457200" algn="just">
              <a:buAutoNum type="arabicPeriod"/>
            </a:pPr>
            <a:r>
              <a:rPr lang="en-US" sz="2400">
                <a:latin typeface="Times New Roman"/>
                <a:ea typeface="Lato"/>
                <a:cs typeface="Lato"/>
              </a:rPr>
              <a:t>Constraints Programming</a:t>
            </a:r>
          </a:p>
          <a:p>
            <a:pPr marL="457200" indent="-457200" algn="just">
              <a:buAutoNum type="arabicPeriod"/>
            </a:pPr>
            <a:r>
              <a:rPr lang="en-US" sz="2400">
                <a:latin typeface="Times New Roman"/>
                <a:ea typeface="Lato"/>
                <a:cs typeface="Lato"/>
              </a:rPr>
              <a:t>Mixed Integer Programming</a:t>
            </a:r>
          </a:p>
          <a:p>
            <a:pPr marL="457200" indent="-457200" algn="just">
              <a:buAutoNum type="arabicPeriod"/>
            </a:pPr>
            <a:r>
              <a:rPr lang="en-US" sz="2400">
                <a:latin typeface="Times New Roman"/>
                <a:ea typeface="Lato"/>
                <a:cs typeface="Lato"/>
              </a:rPr>
              <a:t>Greedy Search</a:t>
            </a:r>
          </a:p>
          <a:p>
            <a:pPr marL="457200" indent="-457200" algn="just">
              <a:buAutoNum type="arabicPeriod"/>
            </a:pPr>
            <a:r>
              <a:rPr lang="en-US" sz="2400">
                <a:latin typeface="Times New Roman"/>
                <a:ea typeface="Lato"/>
                <a:cs typeface="Lato"/>
              </a:rPr>
              <a:t>Local Search</a:t>
            </a:r>
            <a:endParaRPr lang="vi-VN" sz="2200">
              <a:latin typeface="Times New Roman"/>
              <a:ea typeface="Lato"/>
              <a:cs typeface="Lato"/>
            </a:endParaRPr>
          </a:p>
          <a:p>
            <a:pPr marL="457200" indent="-457200" algn="just">
              <a:buAutoNum type="arabicPeriod"/>
            </a:pPr>
            <a:r>
              <a:rPr lang="vi-VN" sz="2400">
                <a:latin typeface="Times New Roman"/>
                <a:ea typeface="Lato"/>
                <a:cs typeface="Lato"/>
              </a:rPr>
              <a:t>Thực nghiệm</a:t>
            </a:r>
          </a:p>
          <a:p>
            <a:pPr marL="457200" indent="-457200" algn="just">
              <a:buAutoNum type="arabicPeriod"/>
            </a:pPr>
            <a:r>
              <a:rPr lang="vi-VN" sz="2400">
                <a:latin typeface="Times New Roman"/>
                <a:ea typeface="Lato"/>
                <a:cs typeface="Lato"/>
              </a:rPr>
              <a:t>Kết luận</a:t>
            </a:r>
            <a:endParaRPr lang="vi-VN"/>
          </a:p>
        </p:txBody>
      </p:sp>
    </p:spTree>
    <p:extLst>
      <p:ext uri="{BB962C8B-B14F-4D97-AF65-F5344CB8AC3E}">
        <p14:creationId xmlns:p14="http://schemas.microsoft.com/office/powerpoint/2010/main" val="259022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2059c026b68_0_262"/>
          <p:cNvSpPr txBox="1">
            <a:spLocks noGrp="1"/>
          </p:cNvSpPr>
          <p:nvPr>
            <p:ph type="sldNum" idx="12"/>
          </p:nvPr>
        </p:nvSpPr>
        <p:spPr>
          <a:xfrm>
            <a:off x="8391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30</a:t>
            </a:fld>
            <a:endParaRPr/>
          </a:p>
        </p:txBody>
      </p:sp>
      <p:sp>
        <p:nvSpPr>
          <p:cNvPr id="550" name="Google Shape;550;g2059c026b68_0_262"/>
          <p:cNvSpPr txBox="1">
            <a:spLocks noGrp="1"/>
          </p:cNvSpPr>
          <p:nvPr>
            <p:ph type="title"/>
          </p:nvPr>
        </p:nvSpPr>
        <p:spPr>
          <a:xfrm>
            <a:off x="67809" y="78613"/>
            <a:ext cx="10377558"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spcBef>
                <a:spcPts val="0"/>
              </a:spcBef>
              <a:spcAft>
                <a:spcPts val="0"/>
              </a:spcAft>
              <a:buNone/>
            </a:pPr>
            <a:endParaRPr/>
          </a:p>
        </p:txBody>
      </p:sp>
      <p:sp>
        <p:nvSpPr>
          <p:cNvPr id="551" name="Google Shape;551;g2059c026b68_0_262"/>
          <p:cNvSpPr txBox="1"/>
          <p:nvPr/>
        </p:nvSpPr>
        <p:spPr>
          <a:xfrm>
            <a:off x="1924925" y="9950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Swap two section</a:t>
            </a:r>
            <a:endParaRPr sz="1400" b="1"/>
          </a:p>
        </p:txBody>
      </p:sp>
      <p:sp>
        <p:nvSpPr>
          <p:cNvPr id="552" name="Google Shape;552;g2059c026b68_0_262"/>
          <p:cNvSpPr txBox="1"/>
          <p:nvPr/>
        </p:nvSpPr>
        <p:spPr>
          <a:xfrm>
            <a:off x="5657750" y="1175350"/>
            <a:ext cx="96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Greedy</a:t>
            </a:r>
            <a:endParaRPr sz="1800" b="1">
              <a:solidFill>
                <a:srgbClr val="00FF00"/>
              </a:solidFill>
            </a:endParaRPr>
          </a:p>
        </p:txBody>
      </p:sp>
      <p:sp>
        <p:nvSpPr>
          <p:cNvPr id="553" name="Google Shape;553;g2059c026b68_0_262"/>
          <p:cNvSpPr txBox="1"/>
          <p:nvPr/>
        </p:nvSpPr>
        <p:spPr>
          <a:xfrm>
            <a:off x="2737325" y="5760725"/>
            <a:ext cx="120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Unassign:</a:t>
            </a:r>
            <a:endParaRPr sz="1600" b="1"/>
          </a:p>
        </p:txBody>
      </p:sp>
      <p:sp>
        <p:nvSpPr>
          <p:cNvPr id="554" name="Google Shape;554;g2059c026b68_0_262"/>
          <p:cNvSpPr txBox="1"/>
          <p:nvPr/>
        </p:nvSpPr>
        <p:spPr>
          <a:xfrm>
            <a:off x="353472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1</a:t>
            </a:r>
            <a:endParaRPr sz="1400" b="1"/>
          </a:p>
        </p:txBody>
      </p:sp>
      <p:sp>
        <p:nvSpPr>
          <p:cNvPr id="555" name="Google Shape;555;g2059c026b68_0_262"/>
          <p:cNvSpPr txBox="1"/>
          <p:nvPr/>
        </p:nvSpPr>
        <p:spPr>
          <a:xfrm>
            <a:off x="720027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2</a:t>
            </a:r>
            <a:endParaRPr sz="1400" b="1"/>
          </a:p>
        </p:txBody>
      </p:sp>
      <p:sp>
        <p:nvSpPr>
          <p:cNvPr id="556" name="Google Shape;556;g2059c026b68_0_262"/>
          <p:cNvSpPr/>
          <p:nvPr/>
        </p:nvSpPr>
        <p:spPr>
          <a:xfrm>
            <a:off x="7487675" y="3033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557" name="Google Shape;557;g2059c026b68_0_262"/>
          <p:cNvSpPr/>
          <p:nvPr/>
        </p:nvSpPr>
        <p:spPr>
          <a:xfrm>
            <a:off x="7487675" y="24949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558" name="Google Shape;558;g2059c026b68_0_262"/>
          <p:cNvSpPr/>
          <p:nvPr/>
        </p:nvSpPr>
        <p:spPr>
          <a:xfrm>
            <a:off x="7487663" y="35717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559" name="Google Shape;559;g2059c026b68_0_262"/>
          <p:cNvSpPr/>
          <p:nvPr/>
        </p:nvSpPr>
        <p:spPr>
          <a:xfrm>
            <a:off x="2726675" y="5505250"/>
            <a:ext cx="5802900" cy="8862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0" name="Google Shape;560;g2059c026b68_0_262"/>
          <p:cNvSpPr/>
          <p:nvPr/>
        </p:nvSpPr>
        <p:spPr>
          <a:xfrm>
            <a:off x="51502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61" name="Google Shape;561;g2059c026b68_0_262"/>
          <p:cNvSpPr/>
          <p:nvPr/>
        </p:nvSpPr>
        <p:spPr>
          <a:xfrm>
            <a:off x="63472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62" name="Google Shape;562;g2059c026b68_0_262"/>
          <p:cNvSpPr/>
          <p:nvPr/>
        </p:nvSpPr>
        <p:spPr>
          <a:xfrm>
            <a:off x="4551725" y="5750363"/>
            <a:ext cx="442200" cy="451800"/>
          </a:xfrm>
          <a:prstGeom prst="roundRect">
            <a:avLst>
              <a:gd name="adj" fmla="val 16667"/>
            </a:avLst>
          </a:prstGeom>
          <a:solidFill>
            <a:schemeClr val="lt1"/>
          </a:solid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563" name="Google Shape;563;g2059c026b68_0_262"/>
          <p:cNvSpPr/>
          <p:nvPr/>
        </p:nvSpPr>
        <p:spPr>
          <a:xfrm>
            <a:off x="5150225" y="57503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64" name="Google Shape;564;g2059c026b68_0_262"/>
          <p:cNvSpPr/>
          <p:nvPr/>
        </p:nvSpPr>
        <p:spPr>
          <a:xfrm>
            <a:off x="6347225" y="57503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65" name="Google Shape;565;g2059c026b68_0_262"/>
          <p:cNvSpPr/>
          <p:nvPr/>
        </p:nvSpPr>
        <p:spPr>
          <a:xfrm>
            <a:off x="4551725" y="5750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566" name="Google Shape;566;g2059c026b68_0_262"/>
          <p:cNvSpPr txBox="1"/>
          <p:nvPr/>
        </p:nvSpPr>
        <p:spPr>
          <a:xfrm>
            <a:off x="5657750" y="1175350"/>
            <a:ext cx="96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Greedy</a:t>
            </a:r>
            <a:endParaRPr sz="1800" b="1">
              <a:solidFill>
                <a:srgbClr val="00FF00"/>
              </a:solidFill>
            </a:endParaRPr>
          </a:p>
        </p:txBody>
      </p:sp>
      <p:sp>
        <p:nvSpPr>
          <p:cNvPr id="567" name="Google Shape;567;g2059c026b68_0_262"/>
          <p:cNvSpPr/>
          <p:nvPr/>
        </p:nvSpPr>
        <p:spPr>
          <a:xfrm>
            <a:off x="3797050" y="2445413"/>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568" name="Google Shape;568;g2059c026b68_0_262"/>
          <p:cNvSpPr/>
          <p:nvPr/>
        </p:nvSpPr>
        <p:spPr>
          <a:xfrm>
            <a:off x="5748725" y="5757663"/>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569" name="Google Shape;569;g2059c026b68_0_262"/>
          <p:cNvSpPr/>
          <p:nvPr/>
        </p:nvSpPr>
        <p:spPr>
          <a:xfrm>
            <a:off x="3797050" y="3467225"/>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570" name="Google Shape;570;g2059c026b68_0_262"/>
          <p:cNvSpPr/>
          <p:nvPr/>
        </p:nvSpPr>
        <p:spPr>
          <a:xfrm>
            <a:off x="3797050" y="39753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571" name="Google Shape;571;g2059c026b68_0_262"/>
          <p:cNvSpPr/>
          <p:nvPr/>
        </p:nvSpPr>
        <p:spPr>
          <a:xfrm>
            <a:off x="3797050" y="2946738"/>
            <a:ext cx="442200" cy="451800"/>
          </a:xfrm>
          <a:prstGeom prst="roundRect">
            <a:avLst>
              <a:gd name="adj" fmla="val 16667"/>
            </a:avLst>
          </a:prstGeom>
          <a:solidFill>
            <a:schemeClr val="lt1"/>
          </a:solid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572" name="Google Shape;572;g2059c026b68_0_262"/>
          <p:cNvSpPr/>
          <p:nvPr/>
        </p:nvSpPr>
        <p:spPr>
          <a:xfrm>
            <a:off x="6993925" y="5722438"/>
            <a:ext cx="442200" cy="451800"/>
          </a:xfrm>
          <a:prstGeom prst="roundRect">
            <a:avLst>
              <a:gd name="adj" fmla="val 16667"/>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573" name="Google Shape;573;g2059c026b68_0_262"/>
          <p:cNvSpPr/>
          <p:nvPr/>
        </p:nvSpPr>
        <p:spPr>
          <a:xfrm>
            <a:off x="3797050" y="2459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574" name="Google Shape;574;g2059c026b68_0_262"/>
          <p:cNvSpPr/>
          <p:nvPr/>
        </p:nvSpPr>
        <p:spPr>
          <a:xfrm>
            <a:off x="3797050" y="3481175"/>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575" name="Google Shape;575;g2059c026b68_0_262"/>
          <p:cNvSpPr/>
          <p:nvPr/>
        </p:nvSpPr>
        <p:spPr>
          <a:xfrm>
            <a:off x="3797050" y="39892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576" name="Google Shape;576;g2059c026b68_0_262"/>
          <p:cNvSpPr/>
          <p:nvPr/>
        </p:nvSpPr>
        <p:spPr>
          <a:xfrm>
            <a:off x="3797050" y="29606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577" name="Google Shape;577;g2059c026b68_0_262"/>
          <p:cNvSpPr/>
          <p:nvPr/>
        </p:nvSpPr>
        <p:spPr>
          <a:xfrm>
            <a:off x="5748725" y="575766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578" name="Google Shape;578;g2059c026b68_0_262"/>
          <p:cNvSpPr/>
          <p:nvPr/>
        </p:nvSpPr>
        <p:spPr>
          <a:xfrm>
            <a:off x="6993925" y="57224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cxnSp>
        <p:nvCxnSpPr>
          <p:cNvPr id="579" name="Google Shape;579;g2059c026b68_0_262"/>
          <p:cNvCxnSpPr/>
          <p:nvPr/>
        </p:nvCxnSpPr>
        <p:spPr>
          <a:xfrm rot="10800000" flipH="1">
            <a:off x="5132375" y="4209700"/>
            <a:ext cx="2574300" cy="1107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par>
                                <p:cTn id="8" presetID="10" presetClass="entr" presetSubtype="0" fill="hold" nodeType="withEffect">
                                  <p:stCondLst>
                                    <p:cond delay="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1000"/>
                                        <p:tgtEl>
                                          <p:spTgt spid="575"/>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10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77"/>
                                        </p:tgtEl>
                                        <p:attrNameLst>
                                          <p:attrName>style.visibility</p:attrName>
                                        </p:attrNameLst>
                                      </p:cBhvr>
                                      <p:to>
                                        <p:strVal val="visible"/>
                                      </p:to>
                                    </p:set>
                                    <p:animEffect transition="in" filter="fade">
                                      <p:cBhvr>
                                        <p:cTn id="16" dur="1000"/>
                                        <p:tgtEl>
                                          <p:spTgt spid="577"/>
                                        </p:tgtEl>
                                      </p:cBhvr>
                                    </p:animEffect>
                                  </p:childTnLst>
                                </p:cTn>
                              </p:par>
                              <p:par>
                                <p:cTn id="17" presetID="10" presetClass="entr" presetSubtype="0" fill="hold" nodeType="withEffect">
                                  <p:stCondLst>
                                    <p:cond delay="0"/>
                                  </p:stCondLst>
                                  <p:childTnLst>
                                    <p:set>
                                      <p:cBhvr>
                                        <p:cTn id="18" dur="1" fill="hold">
                                          <p:stCondLst>
                                            <p:cond delay="0"/>
                                          </p:stCondLst>
                                        </p:cTn>
                                        <p:tgtEl>
                                          <p:spTgt spid="578"/>
                                        </p:tgtEl>
                                        <p:attrNameLst>
                                          <p:attrName>style.visibility</p:attrName>
                                        </p:attrNameLst>
                                      </p:cBhvr>
                                      <p:to>
                                        <p:strVal val="visible"/>
                                      </p:to>
                                    </p:set>
                                    <p:animEffect transition="in" filter="fade">
                                      <p:cBhvr>
                                        <p:cTn id="19" dur="1000"/>
                                        <p:tgtEl>
                                          <p:spTgt spid="578"/>
                                        </p:tgtEl>
                                      </p:cBhvr>
                                    </p:animEffect>
                                  </p:childTnLst>
                                </p:cTn>
                              </p:par>
                              <p:par>
                                <p:cTn id="20" presetID="10" presetClass="entr" presetSubtype="0" fill="hold" nodeType="withEffect">
                                  <p:stCondLst>
                                    <p:cond delay="0"/>
                                  </p:stCondLst>
                                  <p:childTnLst>
                                    <p:set>
                                      <p:cBhvr>
                                        <p:cTn id="21" dur="1" fill="hold">
                                          <p:stCondLst>
                                            <p:cond delay="0"/>
                                          </p:stCondLst>
                                        </p:cTn>
                                        <p:tgtEl>
                                          <p:spTgt spid="573"/>
                                        </p:tgtEl>
                                        <p:attrNameLst>
                                          <p:attrName>style.visibility</p:attrName>
                                        </p:attrNameLst>
                                      </p:cBhvr>
                                      <p:to>
                                        <p:strVal val="visible"/>
                                      </p:to>
                                    </p:set>
                                    <p:animEffect transition="in" filter="fade">
                                      <p:cBhvr>
                                        <p:cTn id="22" dur="10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1f0427ad826_0_0"/>
          <p:cNvSpPr txBox="1">
            <a:spLocks noGrp="1"/>
          </p:cNvSpPr>
          <p:nvPr>
            <p:ph type="sldNum" idx="12"/>
          </p:nvPr>
        </p:nvSpPr>
        <p:spPr>
          <a:xfrm>
            <a:off x="8391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31</a:t>
            </a:fld>
            <a:endParaRPr/>
          </a:p>
        </p:txBody>
      </p:sp>
      <p:sp>
        <p:nvSpPr>
          <p:cNvPr id="586" name="Google Shape;586;g1f0427ad826_0_0"/>
          <p:cNvSpPr txBox="1">
            <a:spLocks noGrp="1"/>
          </p:cNvSpPr>
          <p:nvPr>
            <p:ph type="title"/>
          </p:nvPr>
        </p:nvSpPr>
        <p:spPr>
          <a:xfrm>
            <a:off x="80199" y="78613"/>
            <a:ext cx="10365168"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2800"/>
              <a:buFont typeface="Lato"/>
              <a:buNone/>
            </a:pPr>
            <a:r>
              <a:rPr lang="en-US">
                <a:latin typeface="Arial"/>
                <a:ea typeface="Arial"/>
                <a:cs typeface="Arial"/>
                <a:sym typeface="Arial"/>
              </a:rPr>
              <a:t>Giải pháp đề xuất</a:t>
            </a:r>
            <a:endParaRPr>
              <a:latin typeface="Arial"/>
              <a:ea typeface="Arial"/>
              <a:cs typeface="Arial"/>
              <a:sym typeface="Arial"/>
            </a:endParaRPr>
          </a:p>
          <a:p>
            <a:pPr marL="0" lvl="0" indent="0" algn="l" rtl="0">
              <a:spcBef>
                <a:spcPts val="0"/>
              </a:spcBef>
              <a:spcAft>
                <a:spcPts val="0"/>
              </a:spcAft>
              <a:buNone/>
            </a:pPr>
            <a:endParaRPr/>
          </a:p>
        </p:txBody>
      </p:sp>
      <p:sp>
        <p:nvSpPr>
          <p:cNvPr id="587" name="Google Shape;587;g1f0427ad826_0_0"/>
          <p:cNvSpPr txBox="1"/>
          <p:nvPr/>
        </p:nvSpPr>
        <p:spPr>
          <a:xfrm>
            <a:off x="1924925" y="995000"/>
            <a:ext cx="60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Swap two section</a:t>
            </a:r>
            <a:endParaRPr sz="1400" b="1"/>
          </a:p>
        </p:txBody>
      </p:sp>
      <p:sp>
        <p:nvSpPr>
          <p:cNvPr id="588" name="Google Shape;588;g1f0427ad826_0_0"/>
          <p:cNvSpPr txBox="1"/>
          <p:nvPr/>
        </p:nvSpPr>
        <p:spPr>
          <a:xfrm>
            <a:off x="5256150" y="979550"/>
            <a:ext cx="167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New sections</a:t>
            </a:r>
            <a:endParaRPr sz="1800" b="1">
              <a:solidFill>
                <a:srgbClr val="00FF00"/>
              </a:solidFill>
            </a:endParaRPr>
          </a:p>
        </p:txBody>
      </p:sp>
      <p:sp>
        <p:nvSpPr>
          <p:cNvPr id="589" name="Google Shape;589;g1f0427ad826_0_0"/>
          <p:cNvSpPr txBox="1"/>
          <p:nvPr/>
        </p:nvSpPr>
        <p:spPr>
          <a:xfrm>
            <a:off x="2737325" y="5760725"/>
            <a:ext cx="120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Unassign:</a:t>
            </a:r>
            <a:endParaRPr sz="1600" b="1"/>
          </a:p>
        </p:txBody>
      </p:sp>
      <p:sp>
        <p:nvSpPr>
          <p:cNvPr id="590" name="Google Shape;590;g1f0427ad826_0_0"/>
          <p:cNvSpPr txBox="1"/>
          <p:nvPr/>
        </p:nvSpPr>
        <p:spPr>
          <a:xfrm>
            <a:off x="353472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1</a:t>
            </a:r>
            <a:endParaRPr sz="1400" b="1"/>
          </a:p>
        </p:txBody>
      </p:sp>
      <p:sp>
        <p:nvSpPr>
          <p:cNvPr id="591" name="Google Shape;591;g1f0427ad826_0_0"/>
          <p:cNvSpPr txBox="1"/>
          <p:nvPr/>
        </p:nvSpPr>
        <p:spPr>
          <a:xfrm>
            <a:off x="7200275" y="1480800"/>
            <a:ext cx="10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a:t>Section 2</a:t>
            </a:r>
            <a:endParaRPr sz="1400" b="1"/>
          </a:p>
        </p:txBody>
      </p:sp>
      <p:sp>
        <p:nvSpPr>
          <p:cNvPr id="592" name="Google Shape;592;g1f0427ad826_0_0"/>
          <p:cNvSpPr/>
          <p:nvPr/>
        </p:nvSpPr>
        <p:spPr>
          <a:xfrm>
            <a:off x="7487675" y="27379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8</a:t>
            </a:r>
            <a:endParaRPr sz="1400"/>
          </a:p>
        </p:txBody>
      </p:sp>
      <p:sp>
        <p:nvSpPr>
          <p:cNvPr id="593" name="Google Shape;593;g1f0427ad826_0_0"/>
          <p:cNvSpPr/>
          <p:nvPr/>
        </p:nvSpPr>
        <p:spPr>
          <a:xfrm>
            <a:off x="7487675" y="219951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11</a:t>
            </a:r>
            <a:endParaRPr sz="1400"/>
          </a:p>
        </p:txBody>
      </p:sp>
      <p:sp>
        <p:nvSpPr>
          <p:cNvPr id="594" name="Google Shape;594;g1f0427ad826_0_0"/>
          <p:cNvSpPr/>
          <p:nvPr/>
        </p:nvSpPr>
        <p:spPr>
          <a:xfrm>
            <a:off x="7487663" y="32763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5</a:t>
            </a:r>
            <a:endParaRPr sz="1400"/>
          </a:p>
        </p:txBody>
      </p:sp>
      <p:sp>
        <p:nvSpPr>
          <p:cNvPr id="595" name="Google Shape;595;g1f0427ad826_0_0"/>
          <p:cNvSpPr/>
          <p:nvPr/>
        </p:nvSpPr>
        <p:spPr>
          <a:xfrm>
            <a:off x="2726675" y="5505250"/>
            <a:ext cx="3355200" cy="88620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6" name="Google Shape;596;g1f0427ad826_0_0"/>
          <p:cNvSpPr/>
          <p:nvPr/>
        </p:nvSpPr>
        <p:spPr>
          <a:xfrm>
            <a:off x="7487675" y="4353213"/>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7</a:t>
            </a:r>
            <a:endParaRPr sz="1400"/>
          </a:p>
        </p:txBody>
      </p:sp>
      <p:sp>
        <p:nvSpPr>
          <p:cNvPr id="597" name="Google Shape;597;g1f0427ad826_0_0"/>
          <p:cNvSpPr/>
          <p:nvPr/>
        </p:nvSpPr>
        <p:spPr>
          <a:xfrm>
            <a:off x="4551725" y="57224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3</a:t>
            </a:r>
            <a:endParaRPr sz="1400"/>
          </a:p>
        </p:txBody>
      </p:sp>
      <p:sp>
        <p:nvSpPr>
          <p:cNvPr id="598" name="Google Shape;598;g1f0427ad826_0_0"/>
          <p:cNvSpPr/>
          <p:nvPr/>
        </p:nvSpPr>
        <p:spPr>
          <a:xfrm>
            <a:off x="7487675" y="381478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12</a:t>
            </a:r>
            <a:endParaRPr sz="1400"/>
          </a:p>
        </p:txBody>
      </p:sp>
      <p:sp>
        <p:nvSpPr>
          <p:cNvPr id="599" name="Google Shape;599;g1f0427ad826_0_0"/>
          <p:cNvSpPr/>
          <p:nvPr/>
        </p:nvSpPr>
        <p:spPr>
          <a:xfrm>
            <a:off x="3822125" y="2417438"/>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2</a:t>
            </a:r>
            <a:endParaRPr sz="1400"/>
          </a:p>
        </p:txBody>
      </p:sp>
      <p:sp>
        <p:nvSpPr>
          <p:cNvPr id="600" name="Google Shape;600;g1f0427ad826_0_0"/>
          <p:cNvSpPr/>
          <p:nvPr/>
        </p:nvSpPr>
        <p:spPr>
          <a:xfrm>
            <a:off x="3822125" y="34832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6</a:t>
            </a:r>
            <a:endParaRPr sz="1400"/>
          </a:p>
        </p:txBody>
      </p:sp>
      <p:sp>
        <p:nvSpPr>
          <p:cNvPr id="601" name="Google Shape;601;g1f0427ad826_0_0"/>
          <p:cNvSpPr/>
          <p:nvPr/>
        </p:nvSpPr>
        <p:spPr>
          <a:xfrm>
            <a:off x="3822125" y="4031200"/>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1 </a:t>
            </a:r>
            <a:endParaRPr sz="1400"/>
          </a:p>
        </p:txBody>
      </p:sp>
      <p:sp>
        <p:nvSpPr>
          <p:cNvPr id="602" name="Google Shape;602;g1f0427ad826_0_0"/>
          <p:cNvSpPr/>
          <p:nvPr/>
        </p:nvSpPr>
        <p:spPr>
          <a:xfrm>
            <a:off x="3822125" y="2955863"/>
            <a:ext cx="442200" cy="451800"/>
          </a:xfrm>
          <a:prstGeom prst="roundRect">
            <a:avLst>
              <a:gd name="adj" fmla="val 1666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10</a:t>
            </a:r>
            <a:endParaRPr sz="1400"/>
          </a:p>
        </p:txBody>
      </p:sp>
      <p:sp>
        <p:nvSpPr>
          <p:cNvPr id="603" name="Google Shape;603;g1f0427ad826_0_0"/>
          <p:cNvSpPr/>
          <p:nvPr/>
        </p:nvSpPr>
        <p:spPr>
          <a:xfrm>
            <a:off x="3997300" y="57224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0</a:t>
            </a:r>
            <a:endParaRPr sz="1400"/>
          </a:p>
        </p:txBody>
      </p:sp>
      <p:sp>
        <p:nvSpPr>
          <p:cNvPr id="604" name="Google Shape;604;g1f0427ad826_0_0"/>
          <p:cNvSpPr/>
          <p:nvPr/>
        </p:nvSpPr>
        <p:spPr>
          <a:xfrm>
            <a:off x="5106150" y="5722438"/>
            <a:ext cx="442200" cy="451800"/>
          </a:xfrm>
          <a:prstGeom prst="roundRect">
            <a:avLst>
              <a:gd name="adj" fmla="val 16667"/>
            </a:avLst>
          </a:prstGeom>
          <a:solidFill>
            <a:schemeClr val="lt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400"/>
              <a:t> 4</a:t>
            </a:r>
            <a:endParaRPr sz="1400"/>
          </a:p>
        </p:txBody>
      </p:sp>
      <p:sp>
        <p:nvSpPr>
          <p:cNvPr id="605" name="Google Shape;605;g1f0427ad826_0_0"/>
          <p:cNvSpPr txBox="1"/>
          <p:nvPr/>
        </p:nvSpPr>
        <p:spPr>
          <a:xfrm>
            <a:off x="6809925" y="5876775"/>
            <a:ext cx="388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400"/>
          </a:p>
        </p:txBody>
      </p:sp>
      <p:sp>
        <p:nvSpPr>
          <p:cNvPr id="606" name="Google Shape;606;g1f0427ad826_0_0"/>
          <p:cNvSpPr txBox="1"/>
          <p:nvPr/>
        </p:nvSpPr>
        <p:spPr>
          <a:xfrm>
            <a:off x="6421425" y="5291350"/>
            <a:ext cx="1066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00FF00"/>
                </a:solidFill>
              </a:rPr>
              <a:t>Better ?</a:t>
            </a:r>
            <a:endParaRPr sz="1800" b="1">
              <a:solidFill>
                <a:srgbClr val="00FF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F731D-2702-9AF4-7CD4-4047B186BC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B5AF0C-A8C2-836C-9640-4CE6B17B2734}"/>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5" name="Title 2">
            <a:extLst>
              <a:ext uri="{FF2B5EF4-FFF2-40B4-BE49-F238E27FC236}">
                <a16:creationId xmlns:a16="http://schemas.microsoft.com/office/drawing/2014/main" id="{B2583570-2BFF-4C91-F5D1-A4D94A969C80}"/>
              </a:ext>
            </a:extLst>
          </p:cNvPr>
          <p:cNvSpPr>
            <a:spLocks noGrp="1"/>
          </p:cNvSpPr>
          <p:nvPr>
            <p:ph type="title"/>
          </p:nvPr>
        </p:nvSpPr>
        <p:spPr>
          <a:xfrm>
            <a:off x="338736" y="112543"/>
            <a:ext cx="11514528" cy="436098"/>
          </a:xfrm>
        </p:spPr>
        <p:txBody>
          <a:bodyPr lIns="91440" tIns="45720" rIns="91440" bIns="45720" anchor="t"/>
          <a:lstStyle/>
          <a:p>
            <a:r>
              <a:rPr lang="en-US">
                <a:latin typeface="Times New Roman"/>
                <a:ea typeface="Lato"/>
                <a:cs typeface="Lato"/>
              </a:rPr>
              <a:t>7. Thực nghiệm</a:t>
            </a:r>
            <a:endParaRPr lang="vi-VN">
              <a:latin typeface="+mj-lt"/>
            </a:endParaRPr>
          </a:p>
        </p:txBody>
      </p:sp>
      <p:pic>
        <p:nvPicPr>
          <p:cNvPr id="7" name="Picture 6">
            <a:extLst>
              <a:ext uri="{FF2B5EF4-FFF2-40B4-BE49-F238E27FC236}">
                <a16:creationId xmlns:a16="http://schemas.microsoft.com/office/drawing/2014/main" id="{A42CCC64-AB27-E4A7-DC3A-E33707201A57}"/>
              </a:ext>
            </a:extLst>
          </p:cNvPr>
          <p:cNvPicPr>
            <a:picLocks noChangeAspect="1"/>
          </p:cNvPicPr>
          <p:nvPr/>
        </p:nvPicPr>
        <p:blipFill>
          <a:blip r:embed="rId2"/>
          <a:stretch>
            <a:fillRect/>
          </a:stretch>
        </p:blipFill>
        <p:spPr>
          <a:xfrm>
            <a:off x="2224468" y="1142273"/>
            <a:ext cx="7743064" cy="4573453"/>
          </a:xfrm>
          <a:prstGeom prst="rect">
            <a:avLst/>
          </a:prstGeom>
        </p:spPr>
      </p:pic>
    </p:spTree>
    <p:extLst>
      <p:ext uri="{BB962C8B-B14F-4D97-AF65-F5344CB8AC3E}">
        <p14:creationId xmlns:p14="http://schemas.microsoft.com/office/powerpoint/2010/main" val="1491168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F731D-2702-9AF4-7CD4-4047B186BC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B5AF0C-A8C2-836C-9640-4CE6B17B2734}"/>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5" name="Title 2">
            <a:extLst>
              <a:ext uri="{FF2B5EF4-FFF2-40B4-BE49-F238E27FC236}">
                <a16:creationId xmlns:a16="http://schemas.microsoft.com/office/drawing/2014/main" id="{B2583570-2BFF-4C91-F5D1-A4D94A969C80}"/>
              </a:ext>
            </a:extLst>
          </p:cNvPr>
          <p:cNvSpPr>
            <a:spLocks noGrp="1"/>
          </p:cNvSpPr>
          <p:nvPr>
            <p:ph type="title"/>
          </p:nvPr>
        </p:nvSpPr>
        <p:spPr>
          <a:xfrm>
            <a:off x="338736" y="112543"/>
            <a:ext cx="11514528" cy="436098"/>
          </a:xfrm>
        </p:spPr>
        <p:txBody>
          <a:bodyPr lIns="91440" tIns="45720" rIns="91440" bIns="45720" anchor="t"/>
          <a:lstStyle/>
          <a:p>
            <a:r>
              <a:rPr lang="en-US">
                <a:latin typeface="Times New Roman"/>
                <a:ea typeface="Lato"/>
                <a:cs typeface="Lato"/>
              </a:rPr>
              <a:t>7. Thực nghiệm</a:t>
            </a:r>
            <a:endParaRPr lang="vi-VN">
              <a:latin typeface="+mj-lt"/>
            </a:endParaRPr>
          </a:p>
        </p:txBody>
      </p:sp>
      <p:pic>
        <p:nvPicPr>
          <p:cNvPr id="3" name="Hình ảnh 2">
            <a:extLst>
              <a:ext uri="{FF2B5EF4-FFF2-40B4-BE49-F238E27FC236}">
                <a16:creationId xmlns:a16="http://schemas.microsoft.com/office/drawing/2014/main" id="{4C54D96A-9E3B-A165-1CFC-426C0A6F50E5}"/>
              </a:ext>
            </a:extLst>
          </p:cNvPr>
          <p:cNvPicPr>
            <a:picLocks noChangeAspect="1"/>
          </p:cNvPicPr>
          <p:nvPr/>
        </p:nvPicPr>
        <p:blipFill>
          <a:blip r:embed="rId2"/>
          <a:stretch>
            <a:fillRect/>
          </a:stretch>
        </p:blipFill>
        <p:spPr>
          <a:xfrm>
            <a:off x="2518726" y="854927"/>
            <a:ext cx="7160744" cy="5352586"/>
          </a:xfrm>
          <a:prstGeom prst="rect">
            <a:avLst/>
          </a:prstGeom>
        </p:spPr>
      </p:pic>
    </p:spTree>
    <p:extLst>
      <p:ext uri="{BB962C8B-B14F-4D97-AF65-F5344CB8AC3E}">
        <p14:creationId xmlns:p14="http://schemas.microsoft.com/office/powerpoint/2010/main" val="92845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10F4C12A-1F16-2015-8359-6246DDB61F77}"/>
              </a:ext>
            </a:extLst>
          </p:cNvPr>
          <p:cNvSpPr>
            <a:spLocks noGrp="1"/>
          </p:cNvSpPr>
          <p:nvPr>
            <p:ph type="title"/>
          </p:nvPr>
        </p:nvSpPr>
        <p:spPr/>
        <p:txBody>
          <a:bodyPr lIns="91440" tIns="45720" rIns="91440" bIns="45720" anchor="t"/>
          <a:lstStyle/>
          <a:p>
            <a:r>
              <a:rPr lang="en-US">
                <a:latin typeface="Time New Roman"/>
                <a:ea typeface="Lato"/>
                <a:cs typeface="Lato"/>
              </a:rPr>
              <a:t>7. Thực nghiệm</a:t>
            </a:r>
            <a:endParaRPr lang="en-US">
              <a:latin typeface="Time New Roman"/>
              <a:cs typeface="Lato"/>
            </a:endParaRPr>
          </a:p>
        </p:txBody>
      </p:sp>
      <p:sp>
        <p:nvSpPr>
          <p:cNvPr id="4" name="Oval 3">
            <a:extLst>
              <a:ext uri="{FF2B5EF4-FFF2-40B4-BE49-F238E27FC236}">
                <a16:creationId xmlns:a16="http://schemas.microsoft.com/office/drawing/2014/main" id="{AFFC8539-BEFF-AF8D-23EB-904CE70F9FB7}"/>
              </a:ext>
            </a:extLst>
          </p:cNvPr>
          <p:cNvSpPr/>
          <p:nvPr/>
        </p:nvSpPr>
        <p:spPr>
          <a:xfrm>
            <a:off x="11293567" y="1596236"/>
            <a:ext cx="606144" cy="7010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7B4E9EC0-D346-8BA5-F199-BB4ED57093DF}"/>
              </a:ext>
            </a:extLst>
          </p:cNvPr>
          <p:cNvSpPr txBox="1"/>
          <p:nvPr/>
        </p:nvSpPr>
        <p:spPr>
          <a:xfrm>
            <a:off x="568452" y="1232769"/>
            <a:ext cx="11055096" cy="2795958"/>
          </a:xfrm>
          <a:prstGeom prst="rect">
            <a:avLst/>
          </a:prstGeom>
          <a:noFill/>
        </p:spPr>
        <p:txBody>
          <a:bodyPr wrap="square" lIns="91440" tIns="45720" rIns="91440" bIns="45720" rtlCol="0" anchor="t">
            <a:spAutoFit/>
          </a:bodyPr>
          <a:lstStyle/>
          <a:p>
            <a:r>
              <a:rPr lang="vi-VN" sz="2400">
                <a:latin typeface="Arial"/>
                <a:cs typeface="Arial"/>
              </a:rPr>
              <a:t>•</a:t>
            </a:r>
            <a:r>
              <a:rPr lang="vi-VN" sz="2400">
                <a:latin typeface="Times New Roman" panose="02020603050405020304" pitchFamily="18" charset="0"/>
                <a:cs typeface="Times New Roman" panose="02020603050405020304" pitchFamily="18" charset="0"/>
              </a:rPr>
              <a:t>Do khởi tạo của SA là giải thuật Greedy nên kết quả của SA luôn tốt hơn hoặc ngang bằng với Greedy, tuy nhiên thời gian chạy của Greedy nhanh hơn nhiều</a:t>
            </a:r>
            <a:endParaRPr lang="vi-VN"/>
          </a:p>
          <a:p>
            <a:r>
              <a:rPr lang="vi-VN" sz="2400">
                <a:latin typeface="Arial"/>
                <a:cs typeface="Arial"/>
              </a:rPr>
              <a:t>•</a:t>
            </a:r>
            <a:r>
              <a:rPr lang="vi-VN" sz="2400">
                <a:latin typeface="Times New Roman" panose="02020603050405020304" pitchFamily="18" charset="0"/>
                <a:cs typeface="Times New Roman" panose="02020603050405020304" pitchFamily="18" charset="0"/>
              </a:rPr>
              <a:t>Với những bộ dữ liệu nhỏ và vừa (dưới 100) kết quả của Greedy và SA đều tốt như nhau</a:t>
            </a:r>
            <a:endParaRPr lang="vi-VN"/>
          </a:p>
          <a:p>
            <a:r>
              <a:rPr lang="vi-VN" sz="2400">
                <a:latin typeface="Arial"/>
                <a:cs typeface="Arial"/>
              </a:rPr>
              <a:t>•</a:t>
            </a:r>
            <a:r>
              <a:rPr lang="vi-VN" sz="2400">
                <a:latin typeface="Times New Roman" panose="02020603050405020304" pitchFamily="18" charset="0"/>
                <a:cs typeface="Times New Roman" panose="02020603050405020304" pitchFamily="18" charset="0"/>
              </a:rPr>
              <a:t>Với những bộ dữ liệu lớn hơn (trên 100) có một số testcase SA cho kết quả tốt hơn, tuy nhiên không hơn nhiều so với Greedy và thời gian tính toán lâu hơn Greedy rất nhiều  </a:t>
            </a:r>
            <a:endParaRPr lang="vi-VN"/>
          </a:p>
          <a:p>
            <a:pPr>
              <a:lnSpc>
                <a:spcPct val="150000"/>
              </a:lnSpc>
            </a:pP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690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1DB-39E6-05BF-EECF-DBC08B808E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539D1-33EB-D37F-036E-E27AFA2CCD88}"/>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94806B74-F114-3F05-020F-7A3A5DAC241C}"/>
              </a:ext>
            </a:extLst>
          </p:cNvPr>
          <p:cNvSpPr>
            <a:spLocks noGrp="1"/>
          </p:cNvSpPr>
          <p:nvPr>
            <p:ph type="title"/>
          </p:nvPr>
        </p:nvSpPr>
        <p:spPr/>
        <p:txBody>
          <a:bodyPr/>
          <a:lstStyle/>
          <a:p>
            <a:r>
              <a:rPr lang="en-US">
                <a:latin typeface="+mj-lt"/>
              </a:rPr>
              <a:t>8</a:t>
            </a:r>
            <a:r>
              <a:rPr lang="vi-VN">
                <a:latin typeface="+mj-lt"/>
              </a:rPr>
              <a:t>. Kết luận</a:t>
            </a:r>
          </a:p>
        </p:txBody>
      </p:sp>
      <p:sp>
        <p:nvSpPr>
          <p:cNvPr id="4" name="Oval 3">
            <a:extLst>
              <a:ext uri="{FF2B5EF4-FFF2-40B4-BE49-F238E27FC236}">
                <a16:creationId xmlns:a16="http://schemas.microsoft.com/office/drawing/2014/main" id="{E7379676-A7EE-16F3-235F-66F71F05AA02}"/>
              </a:ext>
            </a:extLst>
          </p:cNvPr>
          <p:cNvSpPr/>
          <p:nvPr/>
        </p:nvSpPr>
        <p:spPr>
          <a:xfrm>
            <a:off x="11293567" y="1596236"/>
            <a:ext cx="606144" cy="7010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5B1F0670-2852-173D-C8BB-477418401A1D}"/>
              </a:ext>
            </a:extLst>
          </p:cNvPr>
          <p:cNvSpPr txBox="1"/>
          <p:nvPr/>
        </p:nvSpPr>
        <p:spPr>
          <a:xfrm>
            <a:off x="568452" y="1232769"/>
            <a:ext cx="11055096" cy="224196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Sử dụng phương pháp quay lui </a:t>
            </a:r>
            <a:r>
              <a:rPr lang="en-US" sz="2400">
                <a:latin typeface="Times New Roman" panose="02020603050405020304" pitchFamily="18" charset="0"/>
                <a:cs typeface="Times New Roman" panose="02020603050405020304" pitchFamily="18" charset="0"/>
              </a:rPr>
              <a:t>kết hợp nhánh cận </a:t>
            </a:r>
            <a:r>
              <a:rPr lang="vi-VN" sz="2400">
                <a:latin typeface="Times New Roman" panose="02020603050405020304" pitchFamily="18" charset="0"/>
                <a:cs typeface="Times New Roman" panose="02020603050405020304" pitchFamily="18" charset="0"/>
              </a:rPr>
              <a:t>để giải bài toán trong trường hợp bộ dữ liệu nhỏ</a:t>
            </a:r>
          </a:p>
          <a:p>
            <a:pPr marL="342900" indent="-342900">
              <a:lnSpc>
                <a:spcPct val="150000"/>
              </a:lnSpc>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Mô hình hóa theo 2 mô hình: </a:t>
            </a:r>
            <a:r>
              <a:rPr lang="vi-VN" sz="2400" err="1">
                <a:latin typeface="Times New Roman" panose="02020603050405020304" pitchFamily="18" charset="0"/>
                <a:cs typeface="Times New Roman" panose="02020603050405020304" pitchFamily="18" charset="0"/>
              </a:rPr>
              <a:t>Contraint</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programming</a:t>
            </a:r>
            <a:r>
              <a:rPr lang="vi-VN" sz="2400">
                <a:latin typeface="Times New Roman" panose="02020603050405020304" pitchFamily="18" charset="0"/>
                <a:cs typeface="Times New Roman" panose="02020603050405020304" pitchFamily="18" charset="0"/>
              </a:rPr>
              <a:t> và </a:t>
            </a:r>
            <a:r>
              <a:rPr lang="vi-VN" sz="2400" err="1">
                <a:latin typeface="Times New Roman" panose="02020603050405020304" pitchFamily="18" charset="0"/>
                <a:cs typeface="Times New Roman" panose="02020603050405020304" pitchFamily="18" charset="0"/>
              </a:rPr>
              <a:t>Mixed</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integer</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programming</a:t>
            </a:r>
            <a:endParaRPr lang="vi-VN" sz="240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Chiến lược tìm kiếm tham lam, tìm kiếm cục bộ</a:t>
            </a:r>
          </a:p>
        </p:txBody>
      </p:sp>
    </p:spTree>
    <p:extLst>
      <p:ext uri="{BB962C8B-B14F-4D97-AF65-F5344CB8AC3E}">
        <p14:creationId xmlns:p14="http://schemas.microsoft.com/office/powerpoint/2010/main" val="369475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36</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999FE-5829-8E38-B818-9F9AAB3D2D40}"/>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44CDA247-7646-A1E9-6C1F-39BD120D9A6E}"/>
              </a:ext>
            </a:extLst>
          </p:cNvPr>
          <p:cNvSpPr>
            <a:spLocks noGrp="1"/>
          </p:cNvSpPr>
          <p:nvPr>
            <p:ph type="title"/>
          </p:nvPr>
        </p:nvSpPr>
        <p:spPr>
          <a:xfrm>
            <a:off x="197334" y="112543"/>
            <a:ext cx="11514528" cy="436098"/>
          </a:xfrm>
        </p:spPr>
        <p:txBody>
          <a:bodyPr/>
          <a:lstStyle/>
          <a:p>
            <a:r>
              <a:rPr lang="en-US" sz="3200">
                <a:latin typeface="Time New Roman"/>
              </a:rPr>
              <a:t>Phân chia công việc</a:t>
            </a:r>
          </a:p>
        </p:txBody>
      </p:sp>
      <p:graphicFrame>
        <p:nvGraphicFramePr>
          <p:cNvPr id="8" name="Table 7">
            <a:extLst>
              <a:ext uri="{FF2B5EF4-FFF2-40B4-BE49-F238E27FC236}">
                <a16:creationId xmlns:a16="http://schemas.microsoft.com/office/drawing/2014/main" id="{A2AFA734-F064-FA33-2AEA-DA0878F2A0B3}"/>
              </a:ext>
            </a:extLst>
          </p:cNvPr>
          <p:cNvGraphicFramePr>
            <a:graphicFrameLocks noGrp="1"/>
          </p:cNvGraphicFramePr>
          <p:nvPr>
            <p:extLst>
              <p:ext uri="{D42A27DB-BD31-4B8C-83A1-F6EECF244321}">
                <p14:modId xmlns:p14="http://schemas.microsoft.com/office/powerpoint/2010/main" val="2615008908"/>
              </p:ext>
            </p:extLst>
          </p:nvPr>
        </p:nvGraphicFramePr>
        <p:xfrm>
          <a:off x="1502697" y="1676395"/>
          <a:ext cx="9186606" cy="3505210"/>
        </p:xfrm>
        <a:graphic>
          <a:graphicData uri="http://schemas.openxmlformats.org/drawingml/2006/table">
            <a:tbl>
              <a:tblPr firstRow="1" bandRow="1">
                <a:tableStyleId>{5C22544A-7EE6-4342-B048-85BDC9FD1C3A}</a:tableStyleId>
              </a:tblPr>
              <a:tblGrid>
                <a:gridCol w="3205316">
                  <a:extLst>
                    <a:ext uri="{9D8B030D-6E8A-4147-A177-3AD203B41FA5}">
                      <a16:colId xmlns:a16="http://schemas.microsoft.com/office/drawing/2014/main" val="3364015504"/>
                    </a:ext>
                  </a:extLst>
                </a:gridCol>
                <a:gridCol w="5981290">
                  <a:extLst>
                    <a:ext uri="{9D8B030D-6E8A-4147-A177-3AD203B41FA5}">
                      <a16:colId xmlns:a16="http://schemas.microsoft.com/office/drawing/2014/main" val="1215391971"/>
                    </a:ext>
                  </a:extLst>
                </a:gridCol>
              </a:tblGrid>
              <a:tr h="701042">
                <a:tc>
                  <a:txBody>
                    <a:bodyPr/>
                    <a:lstStyle/>
                    <a:p>
                      <a:pPr algn="ctr"/>
                      <a:r>
                        <a:rPr lang="en-US" sz="2400"/>
                        <a:t>Họ và tên</a:t>
                      </a:r>
                    </a:p>
                  </a:txBody>
                  <a:tcPr anchor="ctr"/>
                </a:tc>
                <a:tc>
                  <a:txBody>
                    <a:bodyPr/>
                    <a:lstStyle/>
                    <a:p>
                      <a:pPr algn="ctr"/>
                      <a:r>
                        <a:rPr lang="en-US" sz="2400"/>
                        <a:t>Công việc</a:t>
                      </a:r>
                    </a:p>
                  </a:txBody>
                  <a:tcPr anchor="ctr"/>
                </a:tc>
                <a:extLst>
                  <a:ext uri="{0D108BD9-81ED-4DB2-BD59-A6C34878D82A}">
                    <a16:rowId xmlns:a16="http://schemas.microsoft.com/office/drawing/2014/main" val="2030564246"/>
                  </a:ext>
                </a:extLst>
              </a:tr>
              <a:tr h="701042">
                <a:tc>
                  <a:txBody>
                    <a:bodyPr/>
                    <a:lstStyle/>
                    <a:p>
                      <a:r>
                        <a:rPr lang="en-US" sz="2000"/>
                        <a:t>Lê Đức Minh</a:t>
                      </a:r>
                    </a:p>
                  </a:txBody>
                  <a:tcPr anchor="ctr"/>
                </a:tc>
                <a:tc>
                  <a:txBody>
                    <a:bodyPr/>
                    <a:lstStyle/>
                    <a:p>
                      <a:r>
                        <a:rPr lang="en-US" sz="2000"/>
                        <a:t>Code thuật toán quay lui, sinh dữ liệu</a:t>
                      </a:r>
                    </a:p>
                  </a:txBody>
                  <a:tcPr anchor="ctr"/>
                </a:tc>
                <a:extLst>
                  <a:ext uri="{0D108BD9-81ED-4DB2-BD59-A6C34878D82A}">
                    <a16:rowId xmlns:a16="http://schemas.microsoft.com/office/drawing/2014/main" val="2362622406"/>
                  </a:ext>
                </a:extLst>
              </a:tr>
              <a:tr h="701042">
                <a:tc>
                  <a:txBody>
                    <a:bodyPr/>
                    <a:lstStyle/>
                    <a:p>
                      <a:r>
                        <a:rPr lang="en-US" sz="2000"/>
                        <a:t>Đỗ Minh Đức</a:t>
                      </a:r>
                    </a:p>
                  </a:txBody>
                  <a:tcPr anchor="ctr"/>
                </a:tc>
                <a:tc>
                  <a:txBody>
                    <a:bodyPr/>
                    <a:lstStyle/>
                    <a:p>
                      <a:r>
                        <a:rPr lang="en-US" sz="2000"/>
                        <a:t>Code thuật toán CP</a:t>
                      </a:r>
                    </a:p>
                  </a:txBody>
                  <a:tcPr anchor="ctr"/>
                </a:tc>
                <a:extLst>
                  <a:ext uri="{0D108BD9-81ED-4DB2-BD59-A6C34878D82A}">
                    <a16:rowId xmlns:a16="http://schemas.microsoft.com/office/drawing/2014/main" val="3140155052"/>
                  </a:ext>
                </a:extLst>
              </a:tr>
              <a:tr h="701042">
                <a:tc>
                  <a:txBody>
                    <a:bodyPr/>
                    <a:lstStyle/>
                    <a:p>
                      <a:r>
                        <a:rPr lang="en-US" sz="2000"/>
                        <a:t>Vũ Anh Đức</a:t>
                      </a:r>
                    </a:p>
                  </a:txBody>
                  <a:tcPr anchor="ctr"/>
                </a:tc>
                <a:tc>
                  <a:txBody>
                    <a:bodyPr/>
                    <a:lstStyle/>
                    <a:p>
                      <a:r>
                        <a:rPr lang="en-US" sz="2000"/>
                        <a:t>Code thuật toán MIP</a:t>
                      </a:r>
                    </a:p>
                  </a:txBody>
                  <a:tcPr anchor="ctr"/>
                </a:tc>
                <a:extLst>
                  <a:ext uri="{0D108BD9-81ED-4DB2-BD59-A6C34878D82A}">
                    <a16:rowId xmlns:a16="http://schemas.microsoft.com/office/drawing/2014/main" val="283194766"/>
                  </a:ext>
                </a:extLst>
              </a:tr>
              <a:tr h="701042">
                <a:tc>
                  <a:txBody>
                    <a:bodyPr/>
                    <a:lstStyle/>
                    <a:p>
                      <a:r>
                        <a:rPr lang="en-US" sz="2000"/>
                        <a:t>Nguyễn Phương Nam</a:t>
                      </a:r>
                    </a:p>
                  </a:txBody>
                  <a:tcPr anchor="ctr"/>
                </a:tc>
                <a:tc>
                  <a:txBody>
                    <a:bodyPr/>
                    <a:lstStyle/>
                    <a:p>
                      <a:r>
                        <a:rPr lang="en-US" sz="2000"/>
                        <a:t>Code thuật toán greedy và local search</a:t>
                      </a:r>
                    </a:p>
                  </a:txBody>
                  <a:tcPr anchor="ctr"/>
                </a:tc>
                <a:extLst>
                  <a:ext uri="{0D108BD9-81ED-4DB2-BD59-A6C34878D82A}">
                    <a16:rowId xmlns:a16="http://schemas.microsoft.com/office/drawing/2014/main" val="2941507349"/>
                  </a:ext>
                </a:extLst>
              </a:tr>
            </a:tbl>
          </a:graphicData>
        </a:graphic>
      </p:graphicFrame>
    </p:spTree>
    <p:extLst>
      <p:ext uri="{BB962C8B-B14F-4D97-AF65-F5344CB8AC3E}">
        <p14:creationId xmlns:p14="http://schemas.microsoft.com/office/powerpoint/2010/main" val="246551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5999FE-5829-8E38-B818-9F9AAB3D2D40}"/>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44CDA247-7646-A1E9-6C1F-39BD120D9A6E}"/>
              </a:ext>
            </a:extLst>
          </p:cNvPr>
          <p:cNvSpPr>
            <a:spLocks noGrp="1"/>
          </p:cNvSpPr>
          <p:nvPr>
            <p:ph type="title"/>
          </p:nvPr>
        </p:nvSpPr>
        <p:spPr>
          <a:xfrm>
            <a:off x="197334" y="112543"/>
            <a:ext cx="11514528" cy="436098"/>
          </a:xfrm>
        </p:spPr>
        <p:txBody>
          <a:bodyPr/>
          <a:lstStyle/>
          <a:p>
            <a:r>
              <a:rPr lang="vi-VN" sz="3200">
                <a:latin typeface="+mj-lt"/>
              </a:rPr>
              <a:t>1. Giới thiệu</a:t>
            </a:r>
            <a:endParaRPr lang="en-US" sz="3200">
              <a:latin typeface="+mj-lt"/>
            </a:endParaRPr>
          </a:p>
        </p:txBody>
      </p:sp>
      <p:pic>
        <p:nvPicPr>
          <p:cNvPr id="14" name="Picture 13">
            <a:extLst>
              <a:ext uri="{FF2B5EF4-FFF2-40B4-BE49-F238E27FC236}">
                <a16:creationId xmlns:a16="http://schemas.microsoft.com/office/drawing/2014/main" id="{C4844A8A-4F37-A9C6-240D-D45CFDD43630}"/>
              </a:ext>
            </a:extLst>
          </p:cNvPr>
          <p:cNvPicPr>
            <a:picLocks noChangeAspect="1"/>
          </p:cNvPicPr>
          <p:nvPr/>
        </p:nvPicPr>
        <p:blipFill>
          <a:blip r:embed="rId2"/>
          <a:stretch>
            <a:fillRect/>
          </a:stretch>
        </p:blipFill>
        <p:spPr>
          <a:xfrm>
            <a:off x="1123540" y="1147082"/>
            <a:ext cx="9944919" cy="4563836"/>
          </a:xfrm>
          <a:prstGeom prst="rect">
            <a:avLst/>
          </a:prstGeom>
        </p:spPr>
      </p:pic>
    </p:spTree>
    <p:extLst>
      <p:ext uri="{BB962C8B-B14F-4D97-AF65-F5344CB8AC3E}">
        <p14:creationId xmlns:p14="http://schemas.microsoft.com/office/powerpoint/2010/main" val="192588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964BC-9696-2E9E-F868-3CEBB66F9241}"/>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D8CEF17C-6357-B865-F831-A2F25F7B3B81}"/>
              </a:ext>
            </a:extLst>
          </p:cNvPr>
          <p:cNvSpPr>
            <a:spLocks noGrp="1"/>
          </p:cNvSpPr>
          <p:nvPr>
            <p:ph type="title"/>
          </p:nvPr>
        </p:nvSpPr>
        <p:spPr/>
        <p:txBody>
          <a:bodyPr/>
          <a:lstStyle/>
          <a:p>
            <a:r>
              <a:rPr lang="vi-VN" sz="2800">
                <a:latin typeface="+mj-lt"/>
              </a:rPr>
              <a:t>1. Giới thiệu</a:t>
            </a:r>
            <a:endParaRPr lang="en-US"/>
          </a:p>
        </p:txBody>
      </p:sp>
      <p:grpSp>
        <p:nvGrpSpPr>
          <p:cNvPr id="9" name="Group 8">
            <a:extLst>
              <a:ext uri="{FF2B5EF4-FFF2-40B4-BE49-F238E27FC236}">
                <a16:creationId xmlns:a16="http://schemas.microsoft.com/office/drawing/2014/main" id="{B657172E-14E1-78FE-BD50-040424EA2235}"/>
              </a:ext>
            </a:extLst>
          </p:cNvPr>
          <p:cNvGrpSpPr/>
          <p:nvPr/>
        </p:nvGrpSpPr>
        <p:grpSpPr>
          <a:xfrm>
            <a:off x="1675796" y="942964"/>
            <a:ext cx="8745034" cy="3984029"/>
            <a:chOff x="2067454" y="1105008"/>
            <a:chExt cx="7562602" cy="3063277"/>
          </a:xfrm>
        </p:grpSpPr>
        <p:pic>
          <p:nvPicPr>
            <p:cNvPr id="5" name="Picture 4">
              <a:extLst>
                <a:ext uri="{FF2B5EF4-FFF2-40B4-BE49-F238E27FC236}">
                  <a16:creationId xmlns:a16="http://schemas.microsoft.com/office/drawing/2014/main" id="{6B198465-514F-001C-F25E-A6DDD4E7D210}"/>
                </a:ext>
              </a:extLst>
            </p:cNvPr>
            <p:cNvPicPr>
              <a:picLocks noChangeAspect="1"/>
            </p:cNvPicPr>
            <p:nvPr/>
          </p:nvPicPr>
          <p:blipFill>
            <a:blip r:embed="rId2"/>
            <a:stretch>
              <a:fillRect/>
            </a:stretch>
          </p:blipFill>
          <p:spPr>
            <a:xfrm>
              <a:off x="2067454" y="1105008"/>
              <a:ext cx="7458721" cy="2415749"/>
            </a:xfrm>
            <a:prstGeom prst="rect">
              <a:avLst/>
            </a:prstGeom>
          </p:spPr>
        </p:pic>
        <p:pic>
          <p:nvPicPr>
            <p:cNvPr id="8" name="Picture 7">
              <a:extLst>
                <a:ext uri="{FF2B5EF4-FFF2-40B4-BE49-F238E27FC236}">
                  <a16:creationId xmlns:a16="http://schemas.microsoft.com/office/drawing/2014/main" id="{D725B9F4-08DD-9A75-F9C1-12CDB2FB8A8C}"/>
                </a:ext>
              </a:extLst>
            </p:cNvPr>
            <p:cNvPicPr>
              <a:picLocks noChangeAspect="1"/>
            </p:cNvPicPr>
            <p:nvPr/>
          </p:nvPicPr>
          <p:blipFill rotWithShape="1">
            <a:blip r:embed="rId3"/>
            <a:srcRect l="1735"/>
            <a:stretch/>
          </p:blipFill>
          <p:spPr>
            <a:xfrm>
              <a:off x="2300750" y="3423778"/>
              <a:ext cx="7329306" cy="744507"/>
            </a:xfrm>
            <a:prstGeom prst="rect">
              <a:avLst/>
            </a:prstGeom>
          </p:spPr>
        </p:pic>
      </p:grpSp>
      <p:pic>
        <p:nvPicPr>
          <p:cNvPr id="11" name="Picture 10">
            <a:extLst>
              <a:ext uri="{FF2B5EF4-FFF2-40B4-BE49-F238E27FC236}">
                <a16:creationId xmlns:a16="http://schemas.microsoft.com/office/drawing/2014/main" id="{8B1C59EA-E41A-8012-122E-B24DB2393A42}"/>
              </a:ext>
            </a:extLst>
          </p:cNvPr>
          <p:cNvPicPr>
            <a:picLocks noChangeAspect="1"/>
          </p:cNvPicPr>
          <p:nvPr/>
        </p:nvPicPr>
        <p:blipFill>
          <a:blip r:embed="rId4"/>
          <a:stretch>
            <a:fillRect/>
          </a:stretch>
        </p:blipFill>
        <p:spPr>
          <a:xfrm>
            <a:off x="1601816" y="4894099"/>
            <a:ext cx="9373038" cy="968289"/>
          </a:xfrm>
          <a:prstGeom prst="rect">
            <a:avLst/>
          </a:prstGeom>
        </p:spPr>
      </p:pic>
    </p:spTree>
    <p:extLst>
      <p:ext uri="{BB962C8B-B14F-4D97-AF65-F5344CB8AC3E}">
        <p14:creationId xmlns:p14="http://schemas.microsoft.com/office/powerpoint/2010/main" val="69302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itle 2">
            <a:extLst>
              <a:ext uri="{FF2B5EF4-FFF2-40B4-BE49-F238E27FC236}">
                <a16:creationId xmlns:a16="http://schemas.microsoft.com/office/drawing/2014/main" id="{0C47FDBF-9A13-3EA4-75CD-AFCAA9C2BCB0}"/>
              </a:ext>
            </a:extLst>
          </p:cNvPr>
          <p:cNvSpPr txBox="1">
            <a:spLocks/>
          </p:cNvSpPr>
          <p:nvPr/>
        </p:nvSpPr>
        <p:spPr>
          <a:xfrm>
            <a:off x="165000" y="11745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vi-VN">
                <a:latin typeface="+mj-lt"/>
              </a:rPr>
              <a:t>1. Giới thiệu</a:t>
            </a:r>
            <a:endParaRPr lang="en-US"/>
          </a:p>
        </p:txBody>
      </p:sp>
      <p:pic>
        <p:nvPicPr>
          <p:cNvPr id="9" name="Picture 8">
            <a:extLst>
              <a:ext uri="{FF2B5EF4-FFF2-40B4-BE49-F238E27FC236}">
                <a16:creationId xmlns:a16="http://schemas.microsoft.com/office/drawing/2014/main" id="{FEA0DF25-307A-E2AB-8AED-CB8C47CEFC36}"/>
              </a:ext>
            </a:extLst>
          </p:cNvPr>
          <p:cNvPicPr>
            <a:picLocks noChangeAspect="1"/>
          </p:cNvPicPr>
          <p:nvPr/>
        </p:nvPicPr>
        <p:blipFill>
          <a:blip r:embed="rId2"/>
          <a:stretch>
            <a:fillRect/>
          </a:stretch>
        </p:blipFill>
        <p:spPr>
          <a:xfrm>
            <a:off x="1512324" y="1097284"/>
            <a:ext cx="9167351" cy="4663432"/>
          </a:xfrm>
          <a:prstGeom prst="rect">
            <a:avLst/>
          </a:prstGeom>
        </p:spPr>
      </p:pic>
    </p:spTree>
    <p:extLst>
      <p:ext uri="{BB962C8B-B14F-4D97-AF65-F5344CB8AC3E}">
        <p14:creationId xmlns:p14="http://schemas.microsoft.com/office/powerpoint/2010/main" val="225238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10F4C12A-1F16-2015-8359-6246DDB61F77}"/>
              </a:ext>
            </a:extLst>
          </p:cNvPr>
          <p:cNvSpPr>
            <a:spLocks noGrp="1"/>
          </p:cNvSpPr>
          <p:nvPr>
            <p:ph type="title"/>
          </p:nvPr>
        </p:nvSpPr>
        <p:spPr/>
        <p:txBody>
          <a:bodyPr/>
          <a:lstStyle/>
          <a:p>
            <a:r>
              <a:rPr lang="vi-VN">
                <a:latin typeface="+mj-lt"/>
              </a:rPr>
              <a:t>2.</a:t>
            </a:r>
            <a:r>
              <a:rPr lang="en-US">
                <a:latin typeface="+mj-lt"/>
              </a:rPr>
              <a:t> </a:t>
            </a:r>
            <a:r>
              <a:rPr lang="en-US">
                <a:latin typeface="Time New Roman"/>
              </a:rPr>
              <a:t>Thuật toán quay lui </a:t>
            </a:r>
            <a:r>
              <a:rPr lang="vi-VN">
                <a:latin typeface="Time New Roman"/>
              </a:rPr>
              <a:t> </a:t>
            </a:r>
          </a:p>
        </p:txBody>
      </p:sp>
      <p:pic>
        <p:nvPicPr>
          <p:cNvPr id="8" name="Picture 7">
            <a:extLst>
              <a:ext uri="{FF2B5EF4-FFF2-40B4-BE49-F238E27FC236}">
                <a16:creationId xmlns:a16="http://schemas.microsoft.com/office/drawing/2014/main" id="{39A76EA2-1271-820C-A626-77E1BE177260}"/>
              </a:ext>
            </a:extLst>
          </p:cNvPr>
          <p:cNvPicPr>
            <a:picLocks noChangeAspect="1"/>
          </p:cNvPicPr>
          <p:nvPr/>
        </p:nvPicPr>
        <p:blipFill>
          <a:blip r:embed="rId2"/>
          <a:stretch>
            <a:fillRect/>
          </a:stretch>
        </p:blipFill>
        <p:spPr>
          <a:xfrm>
            <a:off x="761926" y="1131609"/>
            <a:ext cx="10668147" cy="2555487"/>
          </a:xfrm>
          <a:prstGeom prst="rect">
            <a:avLst/>
          </a:prstGeom>
        </p:spPr>
      </p:pic>
    </p:spTree>
    <p:extLst>
      <p:ext uri="{BB962C8B-B14F-4D97-AF65-F5344CB8AC3E}">
        <p14:creationId xmlns:p14="http://schemas.microsoft.com/office/powerpoint/2010/main" val="3762124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75B52-6504-B487-39B2-EE245D1AA888}"/>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10F4C12A-1F16-2015-8359-6246DDB61F77}"/>
              </a:ext>
            </a:extLst>
          </p:cNvPr>
          <p:cNvSpPr>
            <a:spLocks noGrp="1"/>
          </p:cNvSpPr>
          <p:nvPr>
            <p:ph type="title"/>
          </p:nvPr>
        </p:nvSpPr>
        <p:spPr/>
        <p:txBody>
          <a:bodyPr/>
          <a:lstStyle/>
          <a:p>
            <a:r>
              <a:rPr lang="vi-VN">
                <a:latin typeface="+mj-lt"/>
              </a:rPr>
              <a:t>2.</a:t>
            </a:r>
            <a:r>
              <a:rPr lang="en-US">
                <a:latin typeface="+mj-lt"/>
              </a:rPr>
              <a:t> </a:t>
            </a:r>
            <a:r>
              <a:rPr lang="en-US">
                <a:latin typeface="Time New Roman"/>
              </a:rPr>
              <a:t>Thuật toán quay lui </a:t>
            </a:r>
            <a:r>
              <a:rPr lang="vi-VN">
                <a:latin typeface="Time New Roman"/>
              </a:rPr>
              <a:t> </a:t>
            </a:r>
          </a:p>
        </p:txBody>
      </p:sp>
      <p:pic>
        <p:nvPicPr>
          <p:cNvPr id="5" name="Picture 4">
            <a:extLst>
              <a:ext uri="{FF2B5EF4-FFF2-40B4-BE49-F238E27FC236}">
                <a16:creationId xmlns:a16="http://schemas.microsoft.com/office/drawing/2014/main" id="{8F9F5999-5E29-CCCD-5F1A-A56BB4EAEDB3}"/>
              </a:ext>
            </a:extLst>
          </p:cNvPr>
          <p:cNvPicPr>
            <a:picLocks noChangeAspect="1"/>
          </p:cNvPicPr>
          <p:nvPr/>
        </p:nvPicPr>
        <p:blipFill>
          <a:blip r:embed="rId2"/>
          <a:stretch>
            <a:fillRect/>
          </a:stretch>
        </p:blipFill>
        <p:spPr>
          <a:xfrm>
            <a:off x="2125636" y="794087"/>
            <a:ext cx="7940728" cy="5806943"/>
          </a:xfrm>
          <a:prstGeom prst="rect">
            <a:avLst/>
          </a:prstGeom>
        </p:spPr>
      </p:pic>
    </p:spTree>
    <p:extLst>
      <p:ext uri="{BB962C8B-B14F-4D97-AF65-F5344CB8AC3E}">
        <p14:creationId xmlns:p14="http://schemas.microsoft.com/office/powerpoint/2010/main" val="1403994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3ABD5925FE6A41AAE02E9F18F454C6" ma:contentTypeVersion="16" ma:contentTypeDescription="Create a new document." ma:contentTypeScope="" ma:versionID="afa5e1debe9a9a6827caaf9c1313b176">
  <xsd:schema xmlns:xsd="http://www.w3.org/2001/XMLSchema" xmlns:xs="http://www.w3.org/2001/XMLSchema" xmlns:p="http://schemas.microsoft.com/office/2006/metadata/properties" xmlns:ns3="b1f3c163-4c80-44e0-bf27-e722edf82614" xmlns:ns4="8ab704ea-5686-4c6f-ac46-988122663ccb" targetNamespace="http://schemas.microsoft.com/office/2006/metadata/properties" ma:root="true" ma:fieldsID="16c2d56363ce8967776cbbb3ab364eb0" ns3:_="" ns4:_="">
    <xsd:import namespace="b1f3c163-4c80-44e0-bf27-e722edf82614"/>
    <xsd:import namespace="8ab704ea-5686-4c6f-ac46-988122663cc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3c163-4c80-44e0-bf27-e722edf826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b704ea-5686-4c6f-ac46-988122663c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1f3c163-4c80-44e0-bf27-e722edf82614" xsi:nil="true"/>
  </documentManagement>
</p:properties>
</file>

<file path=customXml/itemProps1.xml><?xml version="1.0" encoding="utf-8"?>
<ds:datastoreItem xmlns:ds="http://schemas.openxmlformats.org/officeDocument/2006/customXml" ds:itemID="{1B2979E1-B5E4-4BB7-855E-13C2B5C2A60E}">
  <ds:schemaRefs>
    <ds:schemaRef ds:uri="http://schemas.microsoft.com/sharepoint/v3/contenttype/forms"/>
  </ds:schemaRefs>
</ds:datastoreItem>
</file>

<file path=customXml/itemProps2.xml><?xml version="1.0" encoding="utf-8"?>
<ds:datastoreItem xmlns:ds="http://schemas.openxmlformats.org/officeDocument/2006/customXml" ds:itemID="{F04E3200-7966-40A7-8E66-B840D134B29F}">
  <ds:schemaRefs>
    <ds:schemaRef ds:uri="8ab704ea-5686-4c6f-ac46-988122663ccb"/>
    <ds:schemaRef ds:uri="b1f3c163-4c80-44e0-bf27-e722edf826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E1FABB-C7FC-4D43-9C85-E8989D49314D}">
  <ds:schemaRefs>
    <ds:schemaRef ds:uri="8ab704ea-5686-4c6f-ac46-988122663ccb"/>
    <ds:schemaRef ds:uri="b1f3c163-4c80-44e0-bf27-e722edf826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68</TotalTime>
  <Words>1317</Words>
  <Application>Microsoft Office PowerPoint</Application>
  <PresentationFormat>Widescreen</PresentationFormat>
  <Paragraphs>487</Paragraphs>
  <Slides>36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Courier New</vt:lpstr>
      <vt:lpstr>Courier New,monospace</vt:lpstr>
      <vt:lpstr>Lato</vt:lpstr>
      <vt:lpstr>Time New Roman</vt:lpstr>
      <vt:lpstr>Times New Roman</vt:lpstr>
      <vt:lpstr>Office Theme</vt:lpstr>
      <vt:lpstr>PowerPoint Presentation</vt:lpstr>
      <vt:lpstr>PowerPoint Presentation</vt:lpstr>
      <vt:lpstr>Nội dung</vt:lpstr>
      <vt:lpstr>Phân chia công việc</vt:lpstr>
      <vt:lpstr>1. Giới thiệu</vt:lpstr>
      <vt:lpstr>1. Giới thiệu</vt:lpstr>
      <vt:lpstr>PowerPoint Presentation</vt:lpstr>
      <vt:lpstr>2. Thuật toán quay lui  </vt:lpstr>
      <vt:lpstr>2. Thuật toán quay lui  </vt:lpstr>
      <vt:lpstr>2. Thuật toán quay lui  </vt:lpstr>
      <vt:lpstr>2. Thuật toán quay lui  </vt:lpstr>
      <vt:lpstr>3. Thuật toán CP</vt:lpstr>
      <vt:lpstr>3.Thuật toán CP</vt:lpstr>
      <vt:lpstr>3.Thuật toán CP</vt:lpstr>
      <vt:lpstr>4. Mixed integer programming </vt:lpstr>
      <vt:lpstr>4. Mixed integer programming </vt:lpstr>
      <vt:lpstr>5. Greedy Search</vt:lpstr>
      <vt:lpstr>5. Greedy Search</vt:lpstr>
      <vt:lpstr>Giải pháp đề xuất</vt:lpstr>
      <vt:lpstr>Giải pháp đề xuất</vt:lpstr>
      <vt:lpstr>Giải pháp đề xuất</vt:lpstr>
      <vt:lpstr>Giải pháp đề xuất</vt:lpstr>
      <vt:lpstr>Giải pháp đề xuất </vt:lpstr>
      <vt:lpstr>Giải pháp đề xuất </vt:lpstr>
      <vt:lpstr>Giải pháp đề xuất</vt:lpstr>
      <vt:lpstr>Giải pháp đề xuất </vt:lpstr>
      <vt:lpstr>Giải pháp đề xuất </vt:lpstr>
      <vt:lpstr>Giải pháp đề xuất </vt:lpstr>
      <vt:lpstr>Giải pháp đề xuất </vt:lpstr>
      <vt:lpstr>Giải pháp đề xuất </vt:lpstr>
      <vt:lpstr>Giải pháp đề xuất </vt:lpstr>
      <vt:lpstr>7. Thực nghiệm</vt:lpstr>
      <vt:lpstr>7. Thực nghiệm</vt:lpstr>
      <vt:lpstr>7. Thực nghiệm</vt:lpstr>
      <vt:lpstr>8.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Duc Minh 20200395</cp:lastModifiedBy>
  <cp:revision>5</cp:revision>
  <dcterms:created xsi:type="dcterms:W3CDTF">2021-05-28T04:32:29Z</dcterms:created>
  <dcterms:modified xsi:type="dcterms:W3CDTF">2024-01-09T02:39:41Z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0x010100C53ABD5925FE6A41AAE02E9F18F454C6</vt:lpwstr>
  </property>
</Properties>
</file>